
<file path=[Content_Types].xml><?xml version="1.0" encoding="utf-8"?>
<Types xmlns="http://schemas.openxmlformats.org/package/2006/content-types">
  <Default Extension="png" ContentType="image/png"/>
  <Default Extension="vtt" ContentType="text/vtt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31"/>
  </p:notesMasterIdLst>
  <p:sldIdLst>
    <p:sldId id="536" r:id="rId2"/>
    <p:sldId id="589" r:id="rId3"/>
    <p:sldId id="590" r:id="rId4"/>
    <p:sldId id="632" r:id="rId5"/>
    <p:sldId id="633" r:id="rId6"/>
    <p:sldId id="651" r:id="rId7"/>
    <p:sldId id="653" r:id="rId8"/>
    <p:sldId id="650" r:id="rId9"/>
    <p:sldId id="634" r:id="rId10"/>
    <p:sldId id="657" r:id="rId11"/>
    <p:sldId id="658" r:id="rId12"/>
    <p:sldId id="635" r:id="rId13"/>
    <p:sldId id="636" r:id="rId14"/>
    <p:sldId id="637" r:id="rId15"/>
    <p:sldId id="652" r:id="rId16"/>
    <p:sldId id="638" r:id="rId17"/>
    <p:sldId id="639" r:id="rId18"/>
    <p:sldId id="640" r:id="rId19"/>
    <p:sldId id="659" r:id="rId20"/>
    <p:sldId id="660" r:id="rId21"/>
    <p:sldId id="641" r:id="rId22"/>
    <p:sldId id="642" r:id="rId23"/>
    <p:sldId id="654" r:id="rId24"/>
    <p:sldId id="656" r:id="rId25"/>
    <p:sldId id="644" r:id="rId26"/>
    <p:sldId id="649" r:id="rId27"/>
    <p:sldId id="567" r:id="rId28"/>
    <p:sldId id="631" r:id="rId29"/>
    <p:sldId id="648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FFCC"/>
    <a:srgbClr val="FF9900"/>
    <a:srgbClr val="F9FDC3"/>
    <a:srgbClr val="F2D0A6"/>
    <a:srgbClr val="BFD9C0"/>
    <a:srgbClr val="FFCC99"/>
    <a:srgbClr val="FFCCCC"/>
    <a:srgbClr val="E61AD3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38" autoAdjust="0"/>
  </p:normalViewPr>
  <p:slideViewPr>
    <p:cSldViewPr>
      <p:cViewPr varScale="1">
        <p:scale>
          <a:sx n="83" d="100"/>
          <a:sy n="83" d="100"/>
        </p:scale>
        <p:origin x="59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9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45506811648544E-2"/>
          <c:y val="2.1651902887139106E-2"/>
          <c:w val="0.93014810648668922"/>
          <c:h val="0.704217519685039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Basic pattern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Questions</c:v>
                </c:pt>
                <c:pt idx="1">
                  <c:v>Semi-statements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FE-42D4-85A6-49314AF4359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Unfinished pattern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Questions</c:v>
                </c:pt>
                <c:pt idx="1">
                  <c:v>Semi-statements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14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FE-42D4-85A6-49314AF4359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Unrealized pattern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Questions</c:v>
                </c:pt>
                <c:pt idx="1">
                  <c:v>Semi-statements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11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FE-42D4-85A6-49314AF4359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5">
                <a:lumMod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Questions</c:v>
                </c:pt>
                <c:pt idx="1">
                  <c:v>Semi-statements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12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6FE-42D4-85A6-49314AF435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0632720"/>
        <c:axId val="350633048"/>
      </c:barChart>
      <c:catAx>
        <c:axId val="350632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0633048"/>
        <c:crosses val="autoZero"/>
        <c:auto val="1"/>
        <c:lblAlgn val="ctr"/>
        <c:lblOffset val="100"/>
        <c:noMultiLvlLbl val="0"/>
      </c:catAx>
      <c:valAx>
        <c:axId val="350633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063272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2266741657292838"/>
          <c:y val="5.3146620072517185E-2"/>
          <c:w val="0.74082464691913508"/>
          <c:h val="0.159384563331347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851893513310837E-2"/>
          <c:y val="3.615583117027401E-2"/>
          <c:w val="0.93014810648668922"/>
          <c:h val="0.704217519685039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Immediate</c:v>
                </c:pt>
              </c:strCache>
            </c:strRef>
          </c:tx>
          <c:spPr>
            <a:gradFill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Questions</c:v>
                </c:pt>
                <c:pt idx="1">
                  <c:v>Semi-statements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FE-42D4-85A6-49314AF4359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Delayed</c:v>
                </c:pt>
              </c:strCache>
            </c:strRef>
          </c:tx>
          <c:spPr>
            <a:gradFill>
              <a:gsLst>
                <a:gs pos="0">
                  <a:srgbClr val="0070C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Questions</c:v>
                </c:pt>
                <c:pt idx="1">
                  <c:v>Semi-statements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11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FE-42D4-85A6-49314AF4359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None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8B8-4D65-9AF3-EEA9A89E5B0D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8B8-4D65-9AF3-EEA9A89E5B0D}"/>
              </c:ext>
            </c:extLst>
          </c:dPt>
          <c:cat>
            <c:strRef>
              <c:f>Лист1!$A$2:$A$3</c:f>
              <c:strCache>
                <c:ptCount val="2"/>
                <c:pt idx="0">
                  <c:v>Questions</c:v>
                </c:pt>
                <c:pt idx="1">
                  <c:v>Semi-statements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19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FE-42D4-85A6-49314AF435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0632720"/>
        <c:axId val="350633048"/>
      </c:barChart>
      <c:catAx>
        <c:axId val="350632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0633048"/>
        <c:crosses val="autoZero"/>
        <c:auto val="1"/>
        <c:lblAlgn val="ctr"/>
        <c:lblOffset val="100"/>
        <c:noMultiLvlLbl val="0"/>
      </c:catAx>
      <c:valAx>
        <c:axId val="350633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063272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5736545431821023"/>
          <c:y val="5.5473139150116216E-2"/>
          <c:w val="0.73606274215723033"/>
          <c:h val="0.120904105736782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DAA3DD15-9103-4709-A7AC-91570E00F0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ahoma" panose="020B0604030504040204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408F35E6-FF2F-4D1E-A909-C4CA4FC6B5E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ahoma" panose="020B0604030504040204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27B49327-606A-44D3-8953-B04A19A99E9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C2BE4F94-6FFE-463E-9B8C-9088E4A0967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4278" name="Rectangle 6">
            <a:extLst>
              <a:ext uri="{FF2B5EF4-FFF2-40B4-BE49-F238E27FC236}">
                <a16:creationId xmlns:a16="http://schemas.microsoft.com/office/drawing/2014/main" id="{766EC522-8CC5-4A63-BC9B-25898CD5D01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ahoma" panose="020B0604030504040204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54279" name="Rectangle 7">
            <a:extLst>
              <a:ext uri="{FF2B5EF4-FFF2-40B4-BE49-F238E27FC236}">
                <a16:creationId xmlns:a16="http://schemas.microsoft.com/office/drawing/2014/main" id="{91A40503-5379-4EDD-B4B2-658C58FA2B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ahoma" panose="020B0604030504040204" pitchFamily="34" charset="0"/>
              </a:defRPr>
            </a:lvl1pPr>
          </a:lstStyle>
          <a:p>
            <a:fld id="{FB9338C4-CEBA-4C01-A881-1B473F9081B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38C4-CEBA-4C01-A881-1B473F9081B5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0860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38C4-CEBA-4C01-A881-1B473F9081B5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1432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38C4-CEBA-4C01-A881-1B473F9081B5}" type="slidenum">
              <a:rPr lang="ru-RU" altLang="ru-RU" smtClean="0"/>
              <a:pPr/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0735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38C4-CEBA-4C01-A881-1B473F9081B5}" type="slidenum">
              <a:rPr lang="ru-RU" altLang="ru-RU" smtClean="0"/>
              <a:pPr/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0572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38C4-CEBA-4C01-A881-1B473F9081B5}" type="slidenum">
              <a:rPr lang="ru-RU" altLang="ru-RU" smtClean="0"/>
              <a:pPr/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3700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CC20EF64-4037-4950-A204-8B21A720094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ru-RU" noProof="0"/>
              <a:t>Образец заголовка</a:t>
            </a:r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CE4315B0-BB75-4593-99DE-5085E7D9114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pPr lvl="0"/>
            <a:r>
              <a:rPr lang="en-US" altLang="ru-RU" noProof="0"/>
              <a:t>Образец подзаголовка</a:t>
            </a:r>
          </a:p>
        </p:txBody>
      </p:sp>
      <p:sp>
        <p:nvSpPr>
          <p:cNvPr id="129028" name="Rectangle 4">
            <a:extLst>
              <a:ext uri="{FF2B5EF4-FFF2-40B4-BE49-F238E27FC236}">
                <a16:creationId xmlns:a16="http://schemas.microsoft.com/office/drawing/2014/main" id="{8A93E447-F122-4499-A496-93ED6DE1BB5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129029" name="Rectangle 5">
            <a:extLst>
              <a:ext uri="{FF2B5EF4-FFF2-40B4-BE49-F238E27FC236}">
                <a16:creationId xmlns:a16="http://schemas.microsoft.com/office/drawing/2014/main" id="{27193BA2-9858-4266-AA8A-4E18D39E1CE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129030" name="Rectangle 6">
            <a:extLst>
              <a:ext uri="{FF2B5EF4-FFF2-40B4-BE49-F238E27FC236}">
                <a16:creationId xmlns:a16="http://schemas.microsoft.com/office/drawing/2014/main" id="{DB502965-9875-4AD2-B29F-E71483F6CB7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5BC9780-F557-4954-930A-212D0AD96004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29031" name="AutoShape 7">
            <a:extLst>
              <a:ext uri="{FF2B5EF4-FFF2-40B4-BE49-F238E27FC236}">
                <a16:creationId xmlns:a16="http://schemas.microsoft.com/office/drawing/2014/main" id="{E762D847-0540-4E88-9CC1-C74EBA305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altLang="ru-RU" sz="24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1CFF2-5317-4D79-AD7E-0C818D1F1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09E1C8-171D-42A2-B77F-2B6A2D1909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BA84C1-C951-4553-B4E5-22127CBFD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448047-11E4-4883-9507-453860FB8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94DF5B-D1E1-4169-A4E1-265D25C6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115AF7-61A2-4391-95C1-76D69ADA9BC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50524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4FF321A-F38D-4520-A072-6480E196CB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AF5084-1BF0-4234-8FC0-C45CEC73B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481473-B702-44EB-9A7B-36EC25951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87BDAB-2C57-4B45-9BB4-CEDC89E73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4E25C0-BE67-41B0-AE63-D9A82C051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4957E-17EE-48B8-95AE-1B26EF28C7F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70881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A15D1-6B2B-4E83-8DC2-BB042CA35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C220E7-1E42-4B04-96AF-50AF17661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260151-02A8-4A5A-A146-B708720B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BE78F0-57DC-4E40-9025-EB16B3831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426C82-828B-4679-AED3-C6F6FC1EF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BA3AF-914D-4418-9090-48472BA5DAE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5230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4692F8-CFE1-4B55-A1E9-3264508F6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7B87B9-B9F3-4E9E-ABD6-5FF9D3FF6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9AB066-F2F3-4C98-B0EB-97FC7498B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E9CB6C-660D-4B45-8547-4A72B0FF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DA8BC5-9775-480D-8931-743876A0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0455F-2FD2-4467-8C79-6EFE7BC6E80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94084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022DD-A792-457F-B4AA-60F64DC6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7315E-1325-445F-B39C-19F706CA6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1DDB37-A8C4-454F-B6EA-FDAC86A79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A00459-0C57-4968-9DC5-AC6C94B5D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40454A-0E52-4951-B7CE-E0A223DA9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244943-8E83-4849-88F6-0D075C9A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8738DA-8173-4E2A-8528-9CEC1C45AD9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19130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5FCA9-1EF8-4199-BB95-D5AB4CABF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DB4EDF-D2F9-4EB2-BDCC-E84206788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10FDB3-85C0-4045-BD58-8FB9E3DF4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2CA82A-F9E4-4850-8AFA-E8BFED5D4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C391B60-463C-4AE3-8840-94FA14C934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42C3930-D7AE-40AF-A4F2-F98BF617A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B6285FD-A810-4F02-A983-D35F73749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898B7C6-1D0D-4839-B9FE-D0DF5C1B6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21417-D4B3-4DDB-BD8D-C2B2FBD7A14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02176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F66498-89BD-4F58-99CD-455E70292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FDA5F8-3183-4B7C-8092-62205C135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2F7C79-F1AE-4A9C-8B9C-7B3E240A9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77E29D-48D1-49EC-8055-A84CA2D03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F60B8-47C5-49ED-9008-CA252EA4C02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2307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D0C833F-ED87-42EE-8703-FBDCE8CAF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CB1605-B04F-4002-90CE-D2525F40F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EF73B6-90D4-4114-8744-1D695F9EF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23BBB-A1DF-46B5-9BD3-BD89AA5D765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8517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4765D-2635-4B7E-A272-CC4135C02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141ED2-CB18-48C0-95FA-0D7F194FF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EBC3D6-2AD7-455A-A008-05A30F57B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8D3FD6-4C03-4893-8287-7559802D3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FF216D-ADB4-4A1C-9316-FED4C65BD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1DF4F3-5AF2-46FC-9A4C-E1C62909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4C678-3B2B-4725-8669-60E7B29BEE9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33910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C6D9B-92BE-4D83-B4DD-9446E8C06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89F2262-7165-4B25-838C-E25389327F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F82C9D-47A1-430A-BEF2-E3D0BD441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738D20-D2CB-4724-8056-3261F8C48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2129DF-6EF8-4427-922E-83CC22BD7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082E5B-9C32-4985-A67D-3729A73D5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1C0FC-9D72-42BD-9568-49D9413AC36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07790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AB56392F-C7BA-4353-ADAF-87BB2D424F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Образец заголовка</a:t>
            </a: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D3C9A47E-370F-4253-B0F6-0570A940FB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Образец текста</a:t>
            </a:r>
          </a:p>
          <a:p>
            <a:pPr lvl="1"/>
            <a:r>
              <a:rPr lang="en-US" altLang="ru-RU"/>
              <a:t>Второй уровень</a:t>
            </a:r>
          </a:p>
          <a:p>
            <a:pPr lvl="2"/>
            <a:r>
              <a:rPr lang="en-US" altLang="ru-RU"/>
              <a:t>Третий уровень</a:t>
            </a:r>
          </a:p>
          <a:p>
            <a:pPr lvl="3"/>
            <a:r>
              <a:rPr lang="en-US" altLang="ru-RU"/>
              <a:t>Четвертый уровень</a:t>
            </a:r>
          </a:p>
          <a:p>
            <a:pPr lvl="4"/>
            <a:r>
              <a:rPr lang="en-US" altLang="ru-RU"/>
              <a:t>Пятый уровень</a:t>
            </a:r>
          </a:p>
        </p:txBody>
      </p:sp>
      <p:sp>
        <p:nvSpPr>
          <p:cNvPr id="128004" name="AutoShape 4">
            <a:extLst>
              <a:ext uri="{FF2B5EF4-FFF2-40B4-BE49-F238E27FC236}">
                <a16:creationId xmlns:a16="http://schemas.microsoft.com/office/drawing/2014/main" id="{5095FBC1-1588-4242-859C-624FD420C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  <a:gd name="T0" fmla="*/ 0 w 1000"/>
              <a:gd name="T1" fmla="*/ 0 h 1000"/>
              <a:gd name="T2" fmla="*/ 585 w 1000"/>
              <a:gd name="T3" fmla="*/ 0 h 1000"/>
              <a:gd name="T4" fmla="*/ 585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altLang="ru-RU" sz="2400" b="0">
              <a:latin typeface="Times New Roman" panose="02020603050405020304" pitchFamily="18" charset="0"/>
            </a:endParaRPr>
          </a:p>
        </p:txBody>
      </p:sp>
      <p:sp>
        <p:nvSpPr>
          <p:cNvPr id="128005" name="Line 5">
            <a:extLst>
              <a:ext uri="{FF2B5EF4-FFF2-40B4-BE49-F238E27FC236}">
                <a16:creationId xmlns:a16="http://schemas.microsoft.com/office/drawing/2014/main" id="{0C441B09-380C-4DE4-89A3-D15D47993E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8006" name="Rectangle 6">
            <a:extLst>
              <a:ext uri="{FF2B5EF4-FFF2-40B4-BE49-F238E27FC236}">
                <a16:creationId xmlns:a16="http://schemas.microsoft.com/office/drawing/2014/main" id="{5E5A6B28-3EDE-4C47-A978-37B8DB91F25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altLang="ru-RU"/>
          </a:p>
        </p:txBody>
      </p:sp>
      <p:sp>
        <p:nvSpPr>
          <p:cNvPr id="128007" name="Rectangle 7">
            <a:extLst>
              <a:ext uri="{FF2B5EF4-FFF2-40B4-BE49-F238E27FC236}">
                <a16:creationId xmlns:a16="http://schemas.microsoft.com/office/drawing/2014/main" id="{412F9316-869A-4532-B3C0-B03A3BD3AC7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/>
            </a:lvl1pPr>
          </a:lstStyle>
          <a:p>
            <a:endParaRPr lang="en-US" altLang="ru-RU"/>
          </a:p>
        </p:txBody>
      </p:sp>
      <p:sp>
        <p:nvSpPr>
          <p:cNvPr id="128008" name="Rectangle 8">
            <a:extLst>
              <a:ext uri="{FF2B5EF4-FFF2-40B4-BE49-F238E27FC236}">
                <a16:creationId xmlns:a16="http://schemas.microsoft.com/office/drawing/2014/main" id="{88D6403F-2A18-4394-BB5D-E470482AE3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56AA5AE8-8D5D-48B9-AEC5-196FF502FB9A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8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rial" panose="020B0604020202020204" pitchFamily="34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395288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3863" indent="-3873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939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microsoft.com/office/2017/04/relationships/track" Target="../media/track2.vtt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microsoft.com/office/2017/04/relationships/track" Target="../media/track3.vtt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://multidiscourse.ru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microsoft.com/office/2017/04/relationships/track" Target="../media/track1.vtt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3" name="Rectangle 5">
            <a:extLst>
              <a:ext uri="{FF2B5EF4-FFF2-40B4-BE49-F238E27FC236}">
                <a16:creationId xmlns:a16="http://schemas.microsoft.com/office/drawing/2014/main" id="{66853933-AE5A-42BE-B129-7B308A7D2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755306"/>
            <a:ext cx="6768752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4000">
                <a:solidFill>
                  <a:schemeClr val="tx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b="0" dirty="0">
                <a:solidFill>
                  <a:srgbClr val="292929"/>
                </a:solidFill>
                <a:latin typeface="Calibri" panose="020F0502020204030204" pitchFamily="34" charset="0"/>
              </a:rPr>
              <a:t>Nikolay </a:t>
            </a:r>
            <a:r>
              <a:rPr lang="en-US" altLang="ru-RU" b="0" dirty="0" err="1">
                <a:solidFill>
                  <a:srgbClr val="292929"/>
                </a:solidFill>
                <a:latin typeface="Calibri" panose="020F0502020204030204" pitchFamily="34" charset="0"/>
              </a:rPr>
              <a:t>Korotaev</a:t>
            </a:r>
            <a:br>
              <a:rPr lang="en-US" altLang="ru-RU" b="0" dirty="0">
                <a:solidFill>
                  <a:srgbClr val="292929"/>
                </a:solidFill>
                <a:latin typeface="Calibri" panose="020F0502020204030204" pitchFamily="34" charset="0"/>
              </a:rPr>
            </a:br>
            <a:r>
              <a:rPr lang="en-US" altLang="ru-RU" sz="2600" b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RSUH, Institute of Linguistics RAS, Moscow</a:t>
            </a:r>
            <a:endParaRPr lang="ru-RU" altLang="ru-RU" sz="2600" b="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br>
              <a:rPr lang="en-US" altLang="ru-RU" sz="3000" b="0" i="1" dirty="0">
                <a:solidFill>
                  <a:srgbClr val="292929"/>
                </a:solidFill>
                <a:latin typeface="Calibri" panose="020F0502020204030204" pitchFamily="34" charset="0"/>
              </a:rPr>
            </a:br>
            <a:r>
              <a:rPr lang="en-US" altLang="ru-RU" sz="3600" b="0" cap="all" dirty="0"/>
              <a:t>QUESTIONS AND </a:t>
            </a:r>
            <a:br>
              <a:rPr lang="en-US" altLang="ru-RU" sz="3600" b="0" cap="all" dirty="0"/>
            </a:br>
            <a:r>
              <a:rPr lang="en-US" altLang="ru-RU" sz="3600" b="0" cap="all" dirty="0"/>
              <a:t>SEMI-STATEMENTS </a:t>
            </a:r>
            <a:br>
              <a:rPr lang="en-US" altLang="ru-RU" sz="3600" b="0" cap="all" dirty="0"/>
            </a:br>
            <a:r>
              <a:rPr lang="en-US" altLang="ru-RU" sz="3600" b="0" cap="all" dirty="0"/>
              <a:t>IN MULTICHANNEL DISCOURSE</a:t>
            </a:r>
            <a:endParaRPr lang="ru-RU" altLang="ru-RU" sz="3600" b="0" cap="all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B1541DA-8352-4861-AF91-C57829142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661" y="519073"/>
            <a:ext cx="2143819" cy="57168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B2543AA0-F204-4FF6-AF87-37735842E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660" y="1107376"/>
            <a:ext cx="2143820" cy="276999"/>
          </a:xfrm>
          <a:prstGeom prst="rect">
            <a:avLst/>
          </a:prstGeom>
          <a:pattFill prst="narHorz">
            <a:fgClr>
              <a:srgbClr val="F9FDC3"/>
            </a:fgClr>
            <a:bgClr>
              <a:schemeClr val="bg1"/>
            </a:bgClr>
          </a:patt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1200" b="0" dirty="0">
                <a:solidFill>
                  <a:srgbClr val="3C2812"/>
                </a:solidFill>
                <a:latin typeface="+mn-lt"/>
                <a:ea typeface="American Typewriter Condensed" charset="0"/>
              </a:rPr>
              <a:t>Project</a:t>
            </a:r>
            <a:r>
              <a:rPr lang="ru-RU" altLang="en-US" sz="1200" b="0" dirty="0">
                <a:solidFill>
                  <a:srgbClr val="3C2812"/>
                </a:solidFill>
                <a:latin typeface="+mn-lt"/>
                <a:ea typeface="American Typewriter Condensed" charset="0"/>
              </a:rPr>
              <a:t> </a:t>
            </a:r>
            <a:r>
              <a:rPr lang="en-US" altLang="en-US" sz="1200" b="0" dirty="0">
                <a:solidFill>
                  <a:srgbClr val="3C2812"/>
                </a:solidFill>
                <a:latin typeface="+mn-lt"/>
                <a:ea typeface="American Typewriter Condensed" charset="0"/>
              </a:rPr>
              <a:t> #14-18-03</a:t>
            </a:r>
            <a:r>
              <a:rPr lang="ru-RU" altLang="en-US" sz="1200" b="0" dirty="0">
                <a:solidFill>
                  <a:srgbClr val="3C2812"/>
                </a:solidFill>
                <a:latin typeface="+mn-lt"/>
                <a:ea typeface="American Typewriter Condensed" charset="0"/>
              </a:rPr>
              <a:t>8</a:t>
            </a:r>
            <a:r>
              <a:rPr lang="en-US" altLang="en-US" sz="1200" b="0" dirty="0">
                <a:solidFill>
                  <a:srgbClr val="3C2812"/>
                </a:solidFill>
                <a:latin typeface="+mn-lt"/>
                <a:ea typeface="American Typewriter Condensed" charset="0"/>
              </a:rPr>
              <a:t>19</a:t>
            </a:r>
            <a:r>
              <a:rPr lang="ru-RU" altLang="en-US" sz="1200" b="0" dirty="0">
                <a:solidFill>
                  <a:srgbClr val="3C2812"/>
                </a:solidFill>
                <a:latin typeface="+mn-lt"/>
                <a:ea typeface="American Typewriter Condensed" charset="0"/>
              </a:rPr>
              <a:t> 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40EE3374-6D7C-4221-B77B-B6FE6E90D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68" y="6166360"/>
            <a:ext cx="840851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ru-RU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Svetlogorsk</a:t>
            </a:r>
            <a:r>
              <a:rPr lang="ru-RU" altLang="ru-RU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ru-RU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20</a:t>
            </a:r>
            <a:r>
              <a:rPr lang="en-US" altLang="ru-RU" sz="2000" b="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altLang="ru-RU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  <a:endParaRPr lang="ru-RU" altLang="ru-RU" sz="2000" b="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60053C1F-6D12-4965-AE2A-8518EC2D3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5638848"/>
            <a:ext cx="765254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ru-RU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VII International Conference on Cognitive Science</a:t>
            </a:r>
            <a:endParaRPr lang="ru-RU" altLang="ru-RU" sz="2400" b="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5A5483-5281-4248-8709-3B6A23126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046" y="4691938"/>
            <a:ext cx="1130113" cy="8832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A6DA48-43C6-4FAA-A0D2-72F3F630B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3882123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256C8882-67E5-41A1-B2EA-6C6F050A6186}"/>
              </a:ext>
            </a:extLst>
          </p:cNvPr>
          <p:cNvSpPr/>
          <p:nvPr/>
        </p:nvSpPr>
        <p:spPr bwMode="auto">
          <a:xfrm>
            <a:off x="5148064" y="1988840"/>
            <a:ext cx="3816424" cy="939259"/>
          </a:xfrm>
          <a:prstGeom prst="ellipse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3BACEBEB-C428-4190-864D-42779FFA1149}"/>
              </a:ext>
            </a:extLst>
          </p:cNvPr>
          <p:cNvCxnSpPr>
            <a:cxnSpLocks/>
          </p:cNvCxnSpPr>
          <p:nvPr/>
        </p:nvCxnSpPr>
        <p:spPr bwMode="auto">
          <a:xfrm flipV="1">
            <a:off x="6948264" y="2996953"/>
            <a:ext cx="0" cy="2448271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Объект 2">
            <a:extLst>
              <a:ext uri="{FF2B5EF4-FFF2-40B4-BE49-F238E27FC236}">
                <a16:creationId xmlns:a16="http://schemas.microsoft.com/office/drawing/2014/main" id="{910F78A2-AC42-4D63-A6FD-6B7437C68CC3}"/>
              </a:ext>
            </a:extLst>
          </p:cNvPr>
          <p:cNvSpPr txBox="1">
            <a:spLocks/>
          </p:cNvSpPr>
          <p:nvPr/>
        </p:nvSpPr>
        <p:spPr bwMode="auto">
          <a:xfrm>
            <a:off x="2915820" y="5459749"/>
            <a:ext cx="6120676" cy="78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400" b="0" dirty="0"/>
              <a:t>Option 2: SEMI-STATEMENT</a:t>
            </a:r>
          </a:p>
          <a:p>
            <a:pPr>
              <a:buFont typeface="Wingdings" panose="05000000000000000000" pitchFamily="2" charset="2"/>
              <a:buChar char="q"/>
            </a:pP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277282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978E5-1B22-47C9-8AEE-FF6349F0A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 2: Semi-statement</a:t>
            </a:r>
            <a:endParaRPr lang="ru-RU" dirty="0"/>
          </a:p>
        </p:txBody>
      </p:sp>
      <p:pic>
        <p:nvPicPr>
          <p:cNvPr id="4" name="Semi-st_04R.avi">
            <a:hlinkClick r:id="" action="ppaction://media"/>
            <a:extLst>
              <a:ext uri="{FF2B5EF4-FFF2-40B4-BE49-F238E27FC236}">
                <a16:creationId xmlns:a16="http://schemas.microsoft.com/office/drawing/2014/main" id="{49A81688-88B9-4F02-AC3B-B048DAFE9DC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166"/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534D26D1-048B-49D5-A820-15088889CDB9}" label="Semi-st_04R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675" y="1772816"/>
            <a:ext cx="6732240" cy="483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1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0602C-968D-4CA0-9A10-279A76EA5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 2: Semi-statement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5E083E-FE6F-42AA-B0FA-6C16A1CBE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448471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Falling pitch accent </a:t>
            </a:r>
            <a:br>
              <a:rPr lang="en-US" dirty="0"/>
            </a:br>
            <a:r>
              <a:rPr lang="en-US" dirty="0"/>
              <a:t>(as in statements)</a:t>
            </a:r>
          </a:p>
          <a:p>
            <a:pPr lvl="1">
              <a:buFont typeface="Wingdings" panose="05000000000000000000" pitchFamily="2" charset="2"/>
              <a:buChar char="Ø"/>
              <a:tabLst>
                <a:tab pos="1347788" algn="l"/>
                <a:tab pos="2058988" algn="l"/>
                <a:tab pos="2513013" algn="l"/>
                <a:tab pos="3408363" algn="l"/>
                <a:tab pos="4211638" algn="l"/>
                <a:tab pos="5292725" algn="l"/>
                <a:tab pos="6456363" algn="l"/>
              </a:tabLst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odin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nix	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US" sz="2400" dirty="0" err="1"/>
              <a:t>žit</a:t>
            </a:r>
            <a:r>
              <a:rPr lang="en-US" sz="2400" dirty="0"/>
              <a:t>	k	</a:t>
            </a:r>
            <a:r>
              <a:rPr lang="en-US" sz="2400" dirty="0">
                <a:solidFill>
                  <a:srgbClr val="FF0000"/>
                </a:solidFill>
              </a:rPr>
              <a:t>\</a:t>
            </a:r>
            <a:r>
              <a:rPr lang="en-US" sz="2400" dirty="0" err="1">
                <a:solidFill>
                  <a:srgbClr val="FF0000"/>
                </a:solidFill>
              </a:rPr>
              <a:t>m</a:t>
            </a:r>
            <a:r>
              <a:rPr lang="en-US" sz="2400" u="sng" dirty="0" err="1">
                <a:solidFill>
                  <a:srgbClr val="FF0000"/>
                </a:solidFill>
              </a:rPr>
              <a:t>a</a:t>
            </a:r>
            <a:r>
              <a:rPr lang="en-US" sz="2400" dirty="0" err="1">
                <a:solidFill>
                  <a:srgbClr val="FF0000"/>
                </a:solidFill>
              </a:rPr>
              <a:t>l’čiku</a:t>
            </a:r>
            <a:r>
              <a:rPr lang="en-US" sz="2400" dirty="0"/>
              <a:t>¿ </a:t>
            </a:r>
            <a:br>
              <a:rPr lang="en-US" dirty="0"/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	 one	of	them	runs	towards	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the.boy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But still initiates an elicitation!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Kinetic support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Manual gesture with a long retraction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The responder reacts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with a confirmation / refutation / clarification</a:t>
            </a:r>
          </a:p>
          <a:p>
            <a:pPr>
              <a:buFont typeface="Wingdings" panose="05000000000000000000" pitchFamily="2" charset="2"/>
              <a:buChar char="q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3363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E59B5-3046-40A1-AD7A-C5D7557F8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 </a:t>
            </a:r>
            <a:br>
              <a:rPr lang="en-US" b="1" dirty="0"/>
            </a:br>
            <a:r>
              <a:rPr lang="en-US" b="1" dirty="0"/>
              <a:t>and semi-statements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387E29-6AFD-45A0-AEFA-68402B82E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4340696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In our data: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/>
              <a:t>68</a:t>
            </a:r>
            <a:r>
              <a:rPr lang="en-US" dirty="0"/>
              <a:t> sequences initiated with questions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/>
              <a:t>38</a:t>
            </a:r>
            <a:r>
              <a:rPr lang="en-US" dirty="0"/>
              <a:t> sequences initiated with semi-statements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Next:</a:t>
            </a:r>
          </a:p>
          <a:p>
            <a:pPr marL="985837" lvl="1" indent="-514350">
              <a:buFont typeface="+mj-lt"/>
              <a:buAutoNum type="arabicPeriod"/>
            </a:pPr>
            <a:r>
              <a:rPr lang="en-US" dirty="0"/>
              <a:t>patterns of elicitation (without distinction between questions and semi-statements)</a:t>
            </a:r>
          </a:p>
          <a:p>
            <a:pPr marL="985837" lvl="1" indent="-514350">
              <a:buFont typeface="+mj-lt"/>
              <a:buAutoNum type="arabicPeriod"/>
            </a:pPr>
            <a:r>
              <a:rPr lang="en-US" dirty="0"/>
              <a:t>comparison of questions and semi-statements with regard to the detected patterns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3404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E2B9C-DE8B-4FB8-8C9B-D8638B1EB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Next speaker allocation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48CAD8-07BD-4410-BE37-BAC8CB850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B0F0"/>
                </a:solidFill>
              </a:rPr>
              <a:t>Sacks et al. 1974 </a:t>
            </a:r>
            <a:r>
              <a:rPr lang="en-US" dirty="0"/>
              <a:t> Rule 1: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the current speaker selects the next speaker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102 out of 106 instances in our data have a clear indication </a:t>
            </a:r>
            <a:br>
              <a:rPr lang="en-US" dirty="0"/>
            </a:br>
            <a:r>
              <a:rPr lang="en-US" dirty="0"/>
              <a:t>of who is to speak next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The key marker is </a:t>
            </a:r>
            <a:r>
              <a:rPr lang="en-US" b="1" i="1" dirty="0"/>
              <a:t>gaze direction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29721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245E0-A91B-4841-9E6A-DDB5793AA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 2: </a:t>
            </a:r>
            <a:br>
              <a:rPr lang="en-US" b="1" dirty="0"/>
            </a:br>
            <a:r>
              <a:rPr lang="en-US" sz="3200" b="1" dirty="0" err="1"/>
              <a:t>Reteller</a:t>
            </a:r>
            <a:r>
              <a:rPr lang="en-US" sz="3200" b="1" dirty="0"/>
              <a:t> looks at Narrator</a:t>
            </a:r>
            <a:endParaRPr lang="ru-RU" sz="32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C88A0D-8082-479E-BF59-8C758B086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628776"/>
            <a:ext cx="6840760" cy="49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22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C2045-DE21-4F81-9F18-C8FDDA5FB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Gaze direction IS important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417415-2F38-4267-8168-0D8BB9D4C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196443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err="1"/>
              <a:t>Retellers</a:t>
            </a:r>
            <a:r>
              <a:rPr lang="en-US" dirty="0"/>
              <a:t> tend to wait </a:t>
            </a:r>
            <a:br>
              <a:rPr lang="en-US" dirty="0"/>
            </a:br>
            <a:r>
              <a:rPr lang="en-US" dirty="0"/>
              <a:t>until the selected participant reacts (see later on immediate vs. delayed reactions)</a:t>
            </a: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8F4D6438-2AA4-478D-8046-0BDCBB03265E}"/>
              </a:ext>
            </a:extLst>
          </p:cNvPr>
          <p:cNvSpPr txBox="1">
            <a:spLocks/>
          </p:cNvSpPr>
          <p:nvPr/>
        </p:nvSpPr>
        <p:spPr bwMode="auto">
          <a:xfrm>
            <a:off x="566738" y="3933056"/>
            <a:ext cx="7677670" cy="196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b="0" dirty="0"/>
              <a:t>“Wrong” gaze direction may cause speech repairs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97229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DC2815-5287-4DA6-B045-7A86A7ED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Two further parameters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8EE410-422F-416B-B7B5-891BBC7E6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1752600"/>
            <a:ext cx="8253734" cy="434069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The reaction of the selected participant may be: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Immediate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Delayed (after the third participant </a:t>
            </a:r>
            <a:br>
              <a:rPr lang="en-US" dirty="0"/>
            </a:br>
            <a:r>
              <a:rPr lang="en-US" dirty="0"/>
              <a:t>provides her reaction)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None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The </a:t>
            </a:r>
            <a:r>
              <a:rPr lang="en-US" dirty="0" err="1"/>
              <a:t>Reteller</a:t>
            </a:r>
            <a:r>
              <a:rPr lang="en-US" dirty="0"/>
              <a:t> may or may not provide an </a:t>
            </a:r>
            <a:r>
              <a:rPr lang="en-US" i="1" dirty="0"/>
              <a:t>acceptance signal</a:t>
            </a: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vocal (</a:t>
            </a:r>
            <a:r>
              <a:rPr lang="en-US" i="1" dirty="0" err="1"/>
              <a:t>Ponjatno</a:t>
            </a:r>
            <a:r>
              <a:rPr lang="en-US" i="1" dirty="0"/>
              <a:t> ‘</a:t>
            </a:r>
            <a:r>
              <a:rPr lang="en-US" dirty="0"/>
              <a:t>Got it’; </a:t>
            </a:r>
            <a:r>
              <a:rPr lang="en-US" i="1" dirty="0"/>
              <a:t>Aga</a:t>
            </a:r>
            <a:r>
              <a:rPr lang="en-US" dirty="0"/>
              <a:t> ‘OK’), and / or</a:t>
            </a:r>
            <a:endParaRPr lang="ru-RU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/>
              <a:t>cephalic</a:t>
            </a:r>
            <a:r>
              <a:rPr lang="en-US" dirty="0"/>
              <a:t> – a (series of) nod(s)</a:t>
            </a:r>
            <a:endParaRPr lang="en-US" b="1" dirty="0"/>
          </a:p>
          <a:p>
            <a:pPr lvl="1">
              <a:buFont typeface="Wingdings" panose="05000000000000000000" pitchFamily="2" charset="2"/>
              <a:buChar char="q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6855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A4936-01FA-4B00-B07A-BF113D7C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base pattern</a:t>
            </a:r>
            <a:endParaRPr lang="ru-RU" b="1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44EEA4B-810D-4AF9-8879-5FD5D6297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93" y="1772816"/>
            <a:ext cx="8000999" cy="4267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dirty="0" err="1"/>
              <a:t>Reteller</a:t>
            </a:r>
            <a:r>
              <a:rPr lang="en-US" dirty="0"/>
              <a:t> selects the next speaker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selected participant provides </a:t>
            </a:r>
            <a:br>
              <a:rPr lang="en-US" dirty="0"/>
            </a:br>
            <a:r>
              <a:rPr lang="en-US" dirty="0"/>
              <a:t>an immediate or a delayed reaction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dirty="0" err="1"/>
              <a:t>Reteller</a:t>
            </a:r>
            <a:r>
              <a:rPr lang="en-US" dirty="0"/>
              <a:t> provides </a:t>
            </a:r>
            <a:br>
              <a:rPr lang="en-US" dirty="0"/>
            </a:br>
            <a:r>
              <a:rPr lang="en-US" dirty="0"/>
              <a:t>an acceptance signal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52 out of 106 instances, 49.1%</a:t>
            </a:r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219A5024-2399-4EFC-8451-40B86582FCDA}"/>
              </a:ext>
            </a:extLst>
          </p:cNvPr>
          <p:cNvSpPr txBox="1">
            <a:spLocks/>
          </p:cNvSpPr>
          <p:nvPr/>
        </p:nvSpPr>
        <p:spPr bwMode="auto">
          <a:xfrm>
            <a:off x="4716016" y="5229200"/>
            <a:ext cx="3840290" cy="130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656956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AA5AB1-9EF5-4B95-BE75-09CC606FA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" y="1196752"/>
            <a:ext cx="9144000" cy="34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43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2C7BF-061E-4BC4-BDFC-E523BE6E4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Coordination in multichannel communication</a:t>
            </a:r>
            <a:endParaRPr lang="ru-RU" sz="36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504598-0BC7-4141-AB71-07339F4AC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44824"/>
            <a:ext cx="8001000" cy="460851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Interpersonal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Inter-channel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Aspects of coordination </a:t>
            </a:r>
            <a:r>
              <a:rPr lang="en-US" sz="2200" dirty="0"/>
              <a:t>(see </a:t>
            </a:r>
            <a:r>
              <a:rPr lang="en-US" sz="2200" dirty="0">
                <a:solidFill>
                  <a:srgbClr val="0070C0"/>
                </a:solidFill>
              </a:rPr>
              <a:t>Loehr 2012</a:t>
            </a:r>
            <a:r>
              <a:rPr lang="en-US" sz="220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temporal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pragmatic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structural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Possible research programs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searching for an overall coordination </a:t>
            </a:r>
            <a:br>
              <a:rPr lang="en-US" dirty="0"/>
            </a:br>
            <a:r>
              <a:rPr lang="en-US" sz="1900" dirty="0"/>
              <a:t>(</a:t>
            </a:r>
            <a:r>
              <a:rPr lang="en-US" sz="1900" dirty="0" err="1">
                <a:solidFill>
                  <a:srgbClr val="0070C0"/>
                </a:solidFill>
              </a:rPr>
              <a:t>Kendon</a:t>
            </a:r>
            <a:r>
              <a:rPr lang="en-US" sz="1900" dirty="0">
                <a:solidFill>
                  <a:srgbClr val="0070C0"/>
                </a:solidFill>
              </a:rPr>
              <a:t> 1967, McNeill 1992, </a:t>
            </a:r>
            <a:br>
              <a:rPr lang="en-US" sz="1900" dirty="0">
                <a:solidFill>
                  <a:srgbClr val="0070C0"/>
                </a:solidFill>
              </a:rPr>
            </a:br>
            <a:r>
              <a:rPr lang="en-US" sz="1900" dirty="0" err="1">
                <a:solidFill>
                  <a:srgbClr val="0070C0"/>
                </a:solidFill>
              </a:rPr>
              <a:t>Mondada</a:t>
            </a:r>
            <a:r>
              <a:rPr lang="en-US" sz="1900" dirty="0">
                <a:solidFill>
                  <a:srgbClr val="0070C0"/>
                </a:solidFill>
              </a:rPr>
              <a:t> 2014a</a:t>
            </a:r>
            <a:r>
              <a:rPr lang="ru-RU" sz="1900" dirty="0">
                <a:solidFill>
                  <a:srgbClr val="0070C0"/>
                </a:solidFill>
              </a:rPr>
              <a:t>, Фёдорова и др. 2016</a:t>
            </a:r>
            <a:r>
              <a:rPr lang="en-US" sz="190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focusing on specific contexts</a:t>
            </a:r>
            <a:br>
              <a:rPr lang="en-US" dirty="0"/>
            </a:br>
            <a:r>
              <a:rPr lang="en-US" sz="1900" dirty="0"/>
              <a:t>(</a:t>
            </a:r>
            <a:r>
              <a:rPr lang="en-US" sz="1900" dirty="0" err="1">
                <a:solidFill>
                  <a:srgbClr val="0070C0"/>
                </a:solidFill>
              </a:rPr>
              <a:t>Seyfiddinipur</a:t>
            </a:r>
            <a:r>
              <a:rPr lang="en-US" sz="1900" dirty="0">
                <a:solidFill>
                  <a:srgbClr val="0070C0"/>
                </a:solidFill>
              </a:rPr>
              <a:t> 2006, </a:t>
            </a:r>
            <a:r>
              <a:rPr lang="en-US" sz="1900" dirty="0" err="1">
                <a:solidFill>
                  <a:srgbClr val="0070C0"/>
                </a:solidFill>
              </a:rPr>
              <a:t>Oloff</a:t>
            </a:r>
            <a:r>
              <a:rPr lang="en-US" sz="1900" dirty="0">
                <a:solidFill>
                  <a:srgbClr val="0070C0"/>
                </a:solidFill>
              </a:rPr>
              <a:t> 2012,</a:t>
            </a:r>
            <a:br>
              <a:rPr lang="en-US" sz="1900" dirty="0">
                <a:solidFill>
                  <a:srgbClr val="0070C0"/>
                </a:solidFill>
              </a:rPr>
            </a:br>
            <a:r>
              <a:rPr lang="en-US" sz="1900" dirty="0">
                <a:solidFill>
                  <a:srgbClr val="0070C0"/>
                </a:solidFill>
              </a:rPr>
              <a:t> </a:t>
            </a:r>
            <a:r>
              <a:rPr lang="en-US" sz="1900" dirty="0" err="1">
                <a:solidFill>
                  <a:srgbClr val="0070C0"/>
                </a:solidFill>
              </a:rPr>
              <a:t>Mondada</a:t>
            </a:r>
            <a:r>
              <a:rPr lang="en-US" sz="1900" dirty="0">
                <a:solidFill>
                  <a:srgbClr val="0070C0"/>
                </a:solidFill>
              </a:rPr>
              <a:t> 2014b, </a:t>
            </a:r>
            <a:r>
              <a:rPr lang="en-US" sz="1900" dirty="0" err="1">
                <a:solidFill>
                  <a:srgbClr val="0070C0"/>
                </a:solidFill>
              </a:rPr>
              <a:t>Akhavan</a:t>
            </a:r>
            <a:r>
              <a:rPr lang="en-US" sz="1900" dirty="0">
                <a:solidFill>
                  <a:srgbClr val="0070C0"/>
                </a:solidFill>
              </a:rPr>
              <a:t> et al 2016</a:t>
            </a:r>
            <a:r>
              <a:rPr lang="en-US" sz="1900" dirty="0"/>
              <a:t>)</a:t>
            </a: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1410448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B458E-CECD-4FBA-9919-93E80E91A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base pattern</a:t>
            </a:r>
            <a:endParaRPr lang="ru-RU" dirty="0"/>
          </a:p>
        </p:txBody>
      </p:sp>
      <p:pic>
        <p:nvPicPr>
          <p:cNvPr id="4" name="BasePattern_04R.avi">
            <a:hlinkClick r:id="" action="ppaction://media"/>
            <a:extLst>
              <a:ext uri="{FF2B5EF4-FFF2-40B4-BE49-F238E27FC236}">
                <a16:creationId xmlns:a16="http://schemas.microsoft.com/office/drawing/2014/main" id="{8F168E44-7EBC-45DA-8E67-3AC3262D6BC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10" end="4058.3222"/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F678155D-E1D2-4DC8-A1EE-E6045FEB4C9E}" label="BasePattern_04R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796" y="1700808"/>
            <a:ext cx="6948264" cy="499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8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1DECA5-9AC4-46AA-8E8A-EEE72A6B5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unfinished pattern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051327-C178-46EE-B6EE-20DD88CA9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dirty="0" err="1"/>
              <a:t>Reteller</a:t>
            </a:r>
            <a:r>
              <a:rPr lang="en-US" dirty="0"/>
              <a:t> selects the next speaker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selected participant provides </a:t>
            </a:r>
            <a:br>
              <a:rPr lang="en-US" dirty="0"/>
            </a:br>
            <a:r>
              <a:rPr lang="en-US" dirty="0"/>
              <a:t>an immediate or a delayed reaction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dirty="0" err="1"/>
              <a:t>Reteller</a:t>
            </a:r>
            <a:r>
              <a:rPr lang="en-US" dirty="0"/>
              <a:t> DOES NOT provide </a:t>
            </a:r>
            <a:br>
              <a:rPr lang="en-US" dirty="0"/>
            </a:br>
            <a:r>
              <a:rPr lang="en-US" dirty="0"/>
              <a:t>an acceptance signal</a:t>
            </a:r>
          </a:p>
          <a:p>
            <a:pPr marL="952500" lvl="1" indent="-514350">
              <a:buFont typeface="Arial" panose="020B0604020202020204" pitchFamily="34" charset="0"/>
              <a:buChar char="•"/>
            </a:pPr>
            <a:r>
              <a:rPr lang="en-US" dirty="0"/>
              <a:t>Instead, (s)he initiates a NEW elicitation sequence – thus, expands the current context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25 out of 106 instances, 23.6%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2333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D0F5B-4CA6-4134-94E7-6F3E391AC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unrealized pattern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480970-D36B-4972-AB61-3D0D1125E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42672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dirty="0" err="1"/>
              <a:t>Reteller</a:t>
            </a:r>
            <a:r>
              <a:rPr lang="en-US" dirty="0"/>
              <a:t> selects the next speaker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selected participant </a:t>
            </a:r>
            <a:br>
              <a:rPr lang="en-US" dirty="0"/>
            </a:br>
            <a:r>
              <a:rPr lang="en-US" dirty="0"/>
              <a:t>DOES NOT react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dirty="0" err="1"/>
              <a:t>Reteller</a:t>
            </a:r>
            <a:r>
              <a:rPr lang="en-US" dirty="0"/>
              <a:t> DOES NOT provide </a:t>
            </a:r>
            <a:br>
              <a:rPr lang="en-US" dirty="0"/>
            </a:br>
            <a:r>
              <a:rPr lang="en-US" dirty="0"/>
              <a:t>an acceptance signal </a:t>
            </a:r>
            <a:br>
              <a:rPr lang="en-US" dirty="0"/>
            </a:br>
            <a:r>
              <a:rPr lang="en-US" dirty="0"/>
              <a:t>(even if the third participant reacts instead of the selected one)</a:t>
            </a:r>
          </a:p>
          <a:p>
            <a:pPr marL="952500" lvl="1" indent="-514350">
              <a:buFont typeface="Arial" panose="020B0604020202020204" pitchFamily="34" charset="0"/>
              <a:buChar char="•"/>
            </a:pPr>
            <a:r>
              <a:rPr lang="en-US" dirty="0"/>
              <a:t>Rather, the </a:t>
            </a:r>
            <a:r>
              <a:rPr lang="en-US" dirty="0" err="1"/>
              <a:t>Reteller</a:t>
            </a:r>
            <a:r>
              <a:rPr lang="en-US" dirty="0"/>
              <a:t> repeats </a:t>
            </a:r>
            <a:br>
              <a:rPr lang="en-US" dirty="0"/>
            </a:br>
            <a:r>
              <a:rPr lang="en-US" dirty="0"/>
              <a:t>the original request…</a:t>
            </a:r>
          </a:p>
          <a:p>
            <a:pPr marL="952500" lvl="1" indent="-514350">
              <a:buFont typeface="Arial" panose="020B0604020202020204" pitchFamily="34" charset="0"/>
              <a:buChar char="•"/>
            </a:pPr>
            <a:r>
              <a:rPr lang="en-US" dirty="0"/>
              <a:t>or gives up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13 out of 106 instances, 12.3%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862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AA2DEDD-EBE7-475B-BE2A-52F86F898D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3712045"/>
              </p:ext>
            </p:extLst>
          </p:nvPr>
        </p:nvGraphicFramePr>
        <p:xfrm>
          <a:off x="622771" y="1700808"/>
          <a:ext cx="800100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24A89-B578-4D6C-95B6-491DA92C5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b="1" dirty="0">
                <a:solidFill>
                  <a:srgbClr val="000000"/>
                </a:solidFill>
              </a:rPr>
              <a:t>Questions vs. semi-statements: distribution of patterns</a:t>
            </a:r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48DAC50C-C63E-4000-A121-7BDD3A1CF1BF}"/>
              </a:ext>
            </a:extLst>
          </p:cNvPr>
          <p:cNvSpPr txBox="1">
            <a:spLocks/>
          </p:cNvSpPr>
          <p:nvPr/>
        </p:nvSpPr>
        <p:spPr bwMode="auto">
          <a:xfrm>
            <a:off x="683568" y="5329679"/>
            <a:ext cx="7892107" cy="735146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631825">
              <a:buSzPct val="200000"/>
              <a:buNone/>
            </a:pPr>
            <a:r>
              <a:rPr lang="en-US" sz="2000" b="0" dirty="0"/>
              <a:t>No significance (chi-square: </a:t>
            </a:r>
            <a:r>
              <a:rPr lang="en-US" sz="2000" b="0" i="1" dirty="0"/>
              <a:t>p </a:t>
            </a:r>
            <a:r>
              <a:rPr lang="en-US" sz="2000" b="0" dirty="0"/>
              <a:t>= 0.15; </a:t>
            </a:r>
            <a:br>
              <a:rPr lang="en-US" sz="2000" b="0" dirty="0"/>
            </a:br>
            <a:r>
              <a:rPr lang="en-US" sz="2000" b="0" dirty="0"/>
              <a:t>Fisher exact test Base vs. Non-base: </a:t>
            </a:r>
            <a:r>
              <a:rPr lang="en-US" sz="2000" b="0" i="1" dirty="0"/>
              <a:t>p = </a:t>
            </a:r>
            <a:r>
              <a:rPr lang="en-US" sz="2000" b="0" dirty="0"/>
              <a:t>0.85)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C01286E-4285-400C-B7D0-747B858BAB62}"/>
              </a:ext>
            </a:extLst>
          </p:cNvPr>
          <p:cNvSpPr/>
          <p:nvPr/>
        </p:nvSpPr>
        <p:spPr>
          <a:xfrm>
            <a:off x="683568" y="5432726"/>
            <a:ext cx="713657" cy="4570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X</a:t>
            </a:r>
            <a:endParaRPr lang="ru-RU" sz="2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828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AA2DEDD-EBE7-475B-BE2A-52F86F898D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9325966"/>
              </p:ext>
            </p:extLst>
          </p:nvPr>
        </p:nvGraphicFramePr>
        <p:xfrm>
          <a:off x="622771" y="1700808"/>
          <a:ext cx="800100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24A89-B578-4D6C-95B6-491DA92C5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Questions vs. semi-statements: types of reaction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BF3DE8A-5B07-47E2-87ED-6BA3713D790A}"/>
              </a:ext>
            </a:extLst>
          </p:cNvPr>
          <p:cNvSpPr/>
          <p:nvPr/>
        </p:nvSpPr>
        <p:spPr>
          <a:xfrm>
            <a:off x="617983" y="5013176"/>
            <a:ext cx="7136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ru-RU" sz="400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EE79D352-7FE9-482C-9251-BB25E7DD16D4}"/>
              </a:ext>
            </a:extLst>
          </p:cNvPr>
          <p:cNvSpPr txBox="1">
            <a:spLocks/>
          </p:cNvSpPr>
          <p:nvPr/>
        </p:nvSpPr>
        <p:spPr bwMode="auto">
          <a:xfrm>
            <a:off x="686771" y="5069582"/>
            <a:ext cx="7839246" cy="576064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5475" indent="0">
              <a:buSzPct val="200000"/>
              <a:buNone/>
            </a:pPr>
            <a:r>
              <a:rPr lang="en-US" sz="2200" b="0" dirty="0"/>
              <a:t>Significance (chi-square: </a:t>
            </a:r>
            <a:r>
              <a:rPr lang="en-US" sz="2200" b="0" i="1" dirty="0"/>
              <a:t>p </a:t>
            </a:r>
            <a:r>
              <a:rPr lang="en-US" sz="2200" b="0" dirty="0"/>
              <a:t>= 0.04)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DCBCC8E7-DF52-49D9-943F-34FB17A5317B}"/>
              </a:ext>
            </a:extLst>
          </p:cNvPr>
          <p:cNvSpPr txBox="1">
            <a:spLocks/>
          </p:cNvSpPr>
          <p:nvPr/>
        </p:nvSpPr>
        <p:spPr bwMode="auto">
          <a:xfrm>
            <a:off x="686771" y="5777468"/>
            <a:ext cx="8577281" cy="78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0" dirty="0"/>
              <a:t>Semi-statements provoke more immediate reactions </a:t>
            </a:r>
            <a:br>
              <a:rPr lang="en-US" sz="2200" b="0" dirty="0"/>
            </a:br>
            <a:r>
              <a:rPr lang="en-US" sz="2200" b="0" dirty="0"/>
              <a:t>than questions</a:t>
            </a:r>
            <a:endParaRPr lang="ru-RU" sz="2200" b="0" dirty="0"/>
          </a:p>
        </p:txBody>
      </p:sp>
    </p:spTree>
    <p:extLst>
      <p:ext uri="{BB962C8B-B14F-4D97-AF65-F5344CB8AC3E}">
        <p14:creationId xmlns:p14="http://schemas.microsoft.com/office/powerpoint/2010/main" val="19328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31A15-D3E6-45AF-821F-CB1B0BEA2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Conclusions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EAB05-218E-40B4-88E4-7FDF645C7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In contexts of elicitation, </a:t>
            </a:r>
            <a:br>
              <a:rPr lang="en-US" dirty="0"/>
            </a:br>
            <a:r>
              <a:rPr lang="en-US" dirty="0"/>
              <a:t>the </a:t>
            </a:r>
            <a:r>
              <a:rPr lang="en-US" dirty="0" err="1"/>
              <a:t>Reteller</a:t>
            </a:r>
            <a:r>
              <a:rPr lang="en-US" dirty="0"/>
              <a:t> achieves her goals </a:t>
            </a:r>
            <a:br>
              <a:rPr lang="en-US" dirty="0"/>
            </a:br>
            <a:r>
              <a:rPr lang="en-US" dirty="0"/>
              <a:t>using a combination of verbal, prosodic, oculomotor, cephalic and manual activities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Several patterns may be detected </a:t>
            </a:r>
            <a:br>
              <a:rPr lang="en-US" dirty="0"/>
            </a:br>
            <a:r>
              <a:rPr lang="en-US" dirty="0"/>
              <a:t>based on the multichannel behavior </a:t>
            </a:r>
            <a:br>
              <a:rPr lang="en-US" dirty="0"/>
            </a:br>
            <a:r>
              <a:rPr lang="en-US" dirty="0"/>
              <a:t>of the </a:t>
            </a:r>
            <a:r>
              <a:rPr lang="en-US" dirty="0" err="1"/>
              <a:t>eliciter</a:t>
            </a:r>
            <a:r>
              <a:rPr lang="en-US" dirty="0"/>
              <a:t> (</a:t>
            </a:r>
            <a:r>
              <a:rPr lang="en-US" dirty="0" err="1"/>
              <a:t>Reteller</a:t>
            </a:r>
            <a:r>
              <a:rPr lang="en-US" dirty="0"/>
              <a:t>) and </a:t>
            </a:r>
            <a:br>
              <a:rPr lang="en-US" dirty="0"/>
            </a:br>
            <a:r>
              <a:rPr lang="en-US" dirty="0"/>
              <a:t>the responders (Narrator, Commentator)</a:t>
            </a:r>
          </a:p>
        </p:txBody>
      </p:sp>
    </p:spTree>
    <p:extLst>
      <p:ext uri="{BB962C8B-B14F-4D97-AF65-F5344CB8AC3E}">
        <p14:creationId xmlns:p14="http://schemas.microsoft.com/office/powerpoint/2010/main" val="1319364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31A15-D3E6-45AF-821F-CB1B0BEA2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Conclusions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EAB05-218E-40B4-88E4-7FDF645C7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Two types of initiating turns </a:t>
            </a:r>
            <a:br>
              <a:rPr lang="en-US" sz="2800" dirty="0"/>
            </a:br>
            <a:r>
              <a:rPr lang="en-US" sz="2800" dirty="0"/>
              <a:t>may be distinguished on grammatical and </a:t>
            </a:r>
            <a:r>
              <a:rPr lang="en-US" sz="2800" dirty="0" err="1"/>
              <a:t>prosodical</a:t>
            </a:r>
            <a:r>
              <a:rPr lang="en-US" sz="2800" dirty="0"/>
              <a:t> grounds: </a:t>
            </a:r>
            <a:br>
              <a:rPr lang="en-US" sz="2800" dirty="0"/>
            </a:br>
            <a:r>
              <a:rPr lang="en-US" sz="2800" dirty="0"/>
              <a:t>questions and semi-statements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This distinction, however, </a:t>
            </a:r>
            <a:br>
              <a:rPr lang="en-US" sz="2800" dirty="0"/>
            </a:br>
            <a:r>
              <a:rPr lang="en-US" sz="2800" dirty="0"/>
              <a:t>is attenuated in a multichannel communication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2211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B12C8-E011-4F65-BF55-D88CBA369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/>
              <a:t>Thank you</a:t>
            </a:r>
            <a:r>
              <a:rPr lang="ru-RU" sz="4200" dirty="0"/>
              <a:t>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FF363B-08B8-467E-B402-50FA337D0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marL="0" indent="0">
              <a:buNone/>
            </a:pPr>
            <a:endParaRPr lang="ru-RU" altLang="ru-RU" sz="32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altLang="ru-RU" sz="32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altLang="ru-RU" sz="32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altLang="ru-RU" sz="3200" dirty="0">
                <a:solidFill>
                  <a:schemeClr val="bg2">
                    <a:lumMod val="50000"/>
                  </a:schemeClr>
                </a:solidFill>
              </a:rPr>
              <a:t>n_korotaev@hotmail.com</a:t>
            </a:r>
            <a:endParaRPr lang="ru-RU" altLang="ru-RU" sz="48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9774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DAE26-0C87-4285-82AF-057BFF874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References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869F8-7451-40E3-B9BF-7ED436330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45567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70C0"/>
                </a:solidFill>
              </a:rPr>
              <a:t>Akhavan</a:t>
            </a:r>
            <a:r>
              <a:rPr lang="en-US" sz="2000" dirty="0">
                <a:solidFill>
                  <a:srgbClr val="0070C0"/>
                </a:solidFill>
              </a:rPr>
              <a:t>, N., </a:t>
            </a:r>
            <a:r>
              <a:rPr lang="en-US" sz="2000" dirty="0" err="1">
                <a:solidFill>
                  <a:srgbClr val="0070C0"/>
                </a:solidFill>
              </a:rPr>
              <a:t>Goksun</a:t>
            </a:r>
            <a:r>
              <a:rPr lang="en-US" sz="2000" dirty="0">
                <a:solidFill>
                  <a:srgbClr val="0070C0"/>
                </a:solidFill>
              </a:rPr>
              <a:t>, T., </a:t>
            </a:r>
            <a:r>
              <a:rPr lang="en-US" sz="2000" dirty="0" err="1">
                <a:solidFill>
                  <a:srgbClr val="0070C0"/>
                </a:solidFill>
              </a:rPr>
              <a:t>Nozari</a:t>
            </a:r>
            <a:r>
              <a:rPr lang="en-US" sz="2000" dirty="0">
                <a:solidFill>
                  <a:srgbClr val="0070C0"/>
                </a:solidFill>
              </a:rPr>
              <a:t>, N. (2016) </a:t>
            </a:r>
            <a:r>
              <a:rPr lang="en-US" sz="2000" dirty="0"/>
              <a:t>Disfluency production in speech and gesture. In: A. </a:t>
            </a:r>
            <a:r>
              <a:rPr lang="en-US" sz="2000" dirty="0" err="1"/>
              <a:t>Papafragou</a:t>
            </a:r>
            <a:r>
              <a:rPr lang="en-US" sz="2000" dirty="0"/>
              <a:t>, D. </a:t>
            </a:r>
            <a:r>
              <a:rPr lang="en-US" sz="2000" dirty="0" err="1"/>
              <a:t>Grodner</a:t>
            </a:r>
            <a:r>
              <a:rPr lang="en-US" sz="2000" dirty="0"/>
              <a:t>, D. Mirman, J.C. </a:t>
            </a:r>
            <a:r>
              <a:rPr lang="en-US" sz="2000" dirty="0" err="1"/>
              <a:t>Trueswell</a:t>
            </a:r>
            <a:r>
              <a:rPr lang="en-US" sz="2000" dirty="0"/>
              <a:t> (eds.) Proceedings of the 38th Annual Conference of the Cognitive Science Society (P. 716–721). Austin, TX: Cognitive Science Society.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Chafe, W. (1994) </a:t>
            </a:r>
            <a:r>
              <a:rPr lang="en-US" sz="2000" dirty="0"/>
              <a:t>Discourse, consciousness, and mind. Chicago: University of Chicago Press.</a:t>
            </a:r>
          </a:p>
          <a:p>
            <a:pPr marL="0" indent="0">
              <a:buNone/>
            </a:pPr>
            <a:r>
              <a:rPr lang="en-US" sz="2000" dirty="0" err="1">
                <a:solidFill>
                  <a:srgbClr val="0070C0"/>
                </a:solidFill>
              </a:rPr>
              <a:t>Kendon</a:t>
            </a:r>
            <a:r>
              <a:rPr lang="en-US" sz="2000" dirty="0">
                <a:solidFill>
                  <a:srgbClr val="0070C0"/>
                </a:solidFill>
              </a:rPr>
              <a:t>, A. (1967) </a:t>
            </a:r>
            <a:r>
              <a:rPr lang="en-US" sz="2000" dirty="0"/>
              <a:t>Some functions of gaze direction in social interaction, Acta </a:t>
            </a:r>
            <a:r>
              <a:rPr lang="en-US" sz="2000" dirty="0" err="1"/>
              <a:t>Psychologica</a:t>
            </a:r>
            <a:r>
              <a:rPr lang="en-US" sz="2000" dirty="0"/>
              <a:t> 1967. </a:t>
            </a:r>
            <a:r>
              <a:rPr lang="ru-RU" sz="2000" dirty="0"/>
              <a:t>V. 26</a:t>
            </a:r>
            <a:r>
              <a:rPr lang="en-US" sz="2000" dirty="0"/>
              <a:t>, pp. </a:t>
            </a:r>
            <a:r>
              <a:rPr lang="ru-RU" sz="2000" dirty="0"/>
              <a:t>22–63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Loehr, D. (2012)</a:t>
            </a:r>
            <a:r>
              <a:rPr lang="en-US" sz="2000" dirty="0"/>
              <a:t> Temporal, structural, and pragmatic synchrony between intonation and gesture, Laboratory Phonology, vol. 3(1), pp. 71–89.</a:t>
            </a:r>
            <a:endParaRPr lang="ru-RU" sz="2000" dirty="0"/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McNeill, D. (1992)</a:t>
            </a:r>
            <a:r>
              <a:rPr lang="en-US" sz="2000" dirty="0"/>
              <a:t> Hand and mind: What gestures reveal about thought. Chicago.</a:t>
            </a:r>
          </a:p>
          <a:p>
            <a:pPr marL="0" indent="0">
              <a:buNone/>
            </a:pPr>
            <a:r>
              <a:rPr lang="en-US" sz="2000" dirty="0" err="1">
                <a:solidFill>
                  <a:srgbClr val="0070C0"/>
                </a:solidFill>
              </a:rPr>
              <a:t>Mondada</a:t>
            </a:r>
            <a:r>
              <a:rPr lang="en-US" sz="2000" dirty="0">
                <a:solidFill>
                  <a:srgbClr val="0070C0"/>
                </a:solidFill>
              </a:rPr>
              <a:t>, L. (2014a)</a:t>
            </a:r>
            <a:r>
              <a:rPr lang="en-US" sz="2000" dirty="0"/>
              <a:t> Bodies in action, Language and Dialogue 4(3), pp. 357–403.</a:t>
            </a:r>
          </a:p>
          <a:p>
            <a:pPr marL="0" indent="0">
              <a:buNone/>
            </a:pPr>
            <a:r>
              <a:rPr lang="en-US" sz="2000" dirty="0" err="1">
                <a:solidFill>
                  <a:srgbClr val="0070C0"/>
                </a:solidFill>
              </a:rPr>
              <a:t>Mondada</a:t>
            </a:r>
            <a:r>
              <a:rPr lang="en-US" sz="2000" dirty="0">
                <a:solidFill>
                  <a:srgbClr val="0070C0"/>
                </a:solidFill>
              </a:rPr>
              <a:t>, L. (2014b)</a:t>
            </a:r>
            <a:r>
              <a:rPr lang="en-US" sz="2000" dirty="0"/>
              <a:t> Instructions in the operating room: How the surgeon directs their assistant’s hands, Discourse Studies, vol. 16(2), pp. 131-161.</a:t>
            </a:r>
          </a:p>
        </p:txBody>
      </p:sp>
    </p:spTree>
    <p:extLst>
      <p:ext uri="{BB962C8B-B14F-4D97-AF65-F5344CB8AC3E}">
        <p14:creationId xmlns:p14="http://schemas.microsoft.com/office/powerpoint/2010/main" val="3588399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DAE26-0C87-4285-82AF-057BFF874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References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869F8-7451-40E3-B9BF-7ED436330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4556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700" dirty="0" err="1">
                <a:solidFill>
                  <a:srgbClr val="0070C0"/>
                </a:solidFill>
              </a:rPr>
              <a:t>Oloff</a:t>
            </a:r>
            <a:r>
              <a:rPr lang="en-US" sz="1700" dirty="0">
                <a:solidFill>
                  <a:srgbClr val="0070C0"/>
                </a:solidFill>
              </a:rPr>
              <a:t>, F. (2013) </a:t>
            </a:r>
            <a:r>
              <a:rPr lang="en-US" sz="1700" dirty="0"/>
              <a:t>Embodied withdrawal after overlap resolution, Journal of Pragmatics 46, pp. 139-56.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0070C0"/>
                </a:solidFill>
              </a:rPr>
              <a:t>Sacks, H., </a:t>
            </a:r>
            <a:r>
              <a:rPr lang="en-US" sz="1700" dirty="0" err="1">
                <a:solidFill>
                  <a:srgbClr val="0070C0"/>
                </a:solidFill>
              </a:rPr>
              <a:t>Schegloff</a:t>
            </a:r>
            <a:r>
              <a:rPr lang="en-US" sz="1700" dirty="0">
                <a:solidFill>
                  <a:srgbClr val="0070C0"/>
                </a:solidFill>
              </a:rPr>
              <a:t>, E., Jefferson, G. (1974)</a:t>
            </a:r>
            <a:r>
              <a:rPr lang="en-US" sz="1700" dirty="0"/>
              <a:t> A simplest systematics for the organization of turn-taking for conversation, Language, 50, pp. 696-735.</a:t>
            </a:r>
          </a:p>
          <a:p>
            <a:pPr marL="0" indent="0">
              <a:buNone/>
            </a:pPr>
            <a:r>
              <a:rPr lang="en-US" sz="1700" dirty="0" err="1">
                <a:solidFill>
                  <a:srgbClr val="0070C0"/>
                </a:solidFill>
              </a:rPr>
              <a:t>Seyfeddinipur</a:t>
            </a:r>
            <a:r>
              <a:rPr lang="en-US" sz="1700" dirty="0">
                <a:solidFill>
                  <a:srgbClr val="0070C0"/>
                </a:solidFill>
              </a:rPr>
              <a:t>, M. (2006)</a:t>
            </a:r>
            <a:r>
              <a:rPr lang="en-US" sz="1700" dirty="0"/>
              <a:t> Disfluency: Interrupting speech and gesture. Radboud University Nijmegen.</a:t>
            </a:r>
          </a:p>
          <a:p>
            <a:pPr marL="0" indent="0">
              <a:buNone/>
            </a:pPr>
            <a:r>
              <a:rPr lang="ru-RU" sz="1700" dirty="0">
                <a:solidFill>
                  <a:srgbClr val="0070C0"/>
                </a:solidFill>
              </a:rPr>
              <a:t>Кибрик А. А. (2018) </a:t>
            </a:r>
            <a:r>
              <a:rPr lang="ru-RU" sz="1700" dirty="0"/>
              <a:t>Русский мультиканальный дискурс. Часть </a:t>
            </a:r>
            <a:r>
              <a:rPr lang="en-US" sz="1700" dirty="0"/>
              <a:t>I</a:t>
            </a:r>
            <a:r>
              <a:rPr lang="ru-RU" sz="1700" dirty="0"/>
              <a:t>. Постановка проблемы // Психологический журнал 39(1). – 70-80.</a:t>
            </a:r>
          </a:p>
          <a:p>
            <a:pPr marL="0" indent="0">
              <a:buNone/>
            </a:pPr>
            <a:r>
              <a:rPr lang="ru-RU" sz="1700" dirty="0">
                <a:solidFill>
                  <a:srgbClr val="0070C0"/>
                </a:solidFill>
              </a:rPr>
              <a:t>Фёдорова О. В., Кибрик А. А., Коротаев Н. А., Литвиненко А. О., Николаева Ю. В. (2016) </a:t>
            </a:r>
            <a:r>
              <a:rPr lang="ru-RU" sz="1700" dirty="0" err="1"/>
              <a:t>Временна́я</a:t>
            </a:r>
            <a:r>
              <a:rPr lang="ru-RU" sz="1700" dirty="0"/>
              <a:t> координация между жестовыми и речевыми единицами в мультимодальной коммуникации // Компьютерная лингвистика и интеллектуальные технологии: По материалам ежегодной Международной конференции «Диалог» (Москва, 1—4 июня 2016). </a:t>
            </a:r>
            <a:r>
              <a:rPr lang="ru-RU" sz="1700" dirty="0" err="1"/>
              <a:t>Вып</a:t>
            </a:r>
            <a:r>
              <a:rPr lang="ru-RU" sz="1700" dirty="0"/>
              <a:t>. 15 (22). М.: Изд-во РГГУ. – 159-170.</a:t>
            </a:r>
            <a:endParaRPr lang="en-US" sz="17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13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F1ABB-014C-4356-9BAF-20AC7BD15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 this talk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A18FD4-358E-4EBD-88C7-61BA19C1A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Pragmatic and structural (rather than temporal) interpersonal and inter-channel coordination in a specific context – that of </a:t>
            </a:r>
            <a:r>
              <a:rPr lang="en-US" b="1" i="1" dirty="0"/>
              <a:t>elicitation</a:t>
            </a:r>
            <a:r>
              <a:rPr lang="en-US" dirty="0"/>
              <a:t> </a:t>
            </a:r>
            <a:br>
              <a:rPr lang="en-US" dirty="0"/>
            </a:br>
            <a:r>
              <a:rPr lang="en-US" sz="2400" dirty="0"/>
              <a:t>(see </a:t>
            </a:r>
            <a:r>
              <a:rPr lang="en-US" sz="2400" dirty="0">
                <a:solidFill>
                  <a:srgbClr val="0070C0"/>
                </a:solidFill>
              </a:rPr>
              <a:t>Chafe 1994</a:t>
            </a:r>
            <a:r>
              <a:rPr lang="en-US" sz="2400" dirty="0"/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Fixed roles: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The </a:t>
            </a:r>
            <a:r>
              <a:rPr lang="en-US" sz="2200" b="1" i="1" dirty="0" err="1">
                <a:solidFill>
                  <a:srgbClr val="0070C0"/>
                </a:solidFill>
              </a:rPr>
              <a:t>eliciter</a:t>
            </a:r>
            <a:r>
              <a:rPr lang="en-US" sz="2200" i="1" dirty="0"/>
              <a:t> </a:t>
            </a:r>
            <a:r>
              <a:rPr lang="en-US" sz="2200" dirty="0"/>
              <a:t>formulates </a:t>
            </a:r>
            <a:br>
              <a:rPr lang="en-US" sz="2200" dirty="0"/>
            </a:br>
            <a:r>
              <a:rPr lang="en-US" sz="2200" dirty="0"/>
              <a:t>a request for information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The </a:t>
            </a:r>
            <a:r>
              <a:rPr lang="en-US" sz="2200" b="1" i="1" dirty="0">
                <a:solidFill>
                  <a:srgbClr val="FFC000"/>
                </a:solidFill>
              </a:rPr>
              <a:t>responder(s)</a:t>
            </a:r>
            <a:r>
              <a:rPr lang="en-US" sz="2200" i="1" dirty="0">
                <a:solidFill>
                  <a:srgbClr val="FFC000"/>
                </a:solidFill>
              </a:rPr>
              <a:t> </a:t>
            </a:r>
            <a:r>
              <a:rPr lang="en-US" sz="2200" dirty="0"/>
              <a:t>provide(s) </a:t>
            </a:r>
            <a:br>
              <a:rPr lang="en-US" sz="2200" dirty="0"/>
            </a:br>
            <a:r>
              <a:rPr lang="en-US" sz="2200" dirty="0"/>
              <a:t>the requested information</a:t>
            </a:r>
          </a:p>
          <a:p>
            <a:pPr marL="471487" lvl="1" indent="0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98714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86CE5-D47C-46E5-A7A2-408D5F7D3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Data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05478F-3B44-4B9E-B76B-1EA15C59B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1136377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Russian Pear Chats and Stories </a:t>
            </a:r>
            <a:r>
              <a:rPr lang="en-US" sz="2400" dirty="0"/>
              <a:t>(</a:t>
            </a:r>
            <a:r>
              <a:rPr lang="ru-RU" sz="2400" dirty="0">
                <a:solidFill>
                  <a:srgbClr val="0070C0"/>
                </a:solidFill>
              </a:rPr>
              <a:t>Кибрик 2018</a:t>
            </a:r>
            <a:r>
              <a:rPr lang="ru-RU" sz="2400" dirty="0"/>
              <a:t>; </a:t>
            </a:r>
            <a:r>
              <a:rPr lang="en-US" sz="2400" dirty="0">
                <a:hlinkClick r:id="rId2"/>
              </a:rPr>
              <a:t>http://multidiscourse.ru/</a:t>
            </a:r>
            <a:r>
              <a:rPr lang="ru-RU" sz="2400" dirty="0"/>
              <a:t>)</a:t>
            </a:r>
          </a:p>
          <a:p>
            <a:pPr>
              <a:buFont typeface="Wingdings" panose="05000000000000000000" pitchFamily="2" charset="2"/>
              <a:buChar char="q"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9AB2B4-772A-4F28-B47F-A8A0079E9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120752"/>
            <a:ext cx="4135114" cy="2324472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2A34FBA9-9483-42F9-B617-EF7BE3E790F4}"/>
              </a:ext>
            </a:extLst>
          </p:cNvPr>
          <p:cNvSpPr txBox="1">
            <a:spLocks/>
          </p:cNvSpPr>
          <p:nvPr/>
        </p:nvSpPr>
        <p:spPr bwMode="auto">
          <a:xfrm>
            <a:off x="395536" y="2967216"/>
            <a:ext cx="4032449" cy="247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b="0" dirty="0"/>
              <a:t>Conversation stage: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/>
              <a:t>The </a:t>
            </a:r>
            <a:r>
              <a:rPr lang="en-US" b="0" dirty="0" err="1"/>
              <a:t>Reteller</a:t>
            </a:r>
            <a:r>
              <a:rPr lang="en-US" b="0" dirty="0"/>
              <a:t> recurrently initiates elicitation so that (s)he later perform the Retelling stage</a:t>
            </a:r>
          </a:p>
          <a:p>
            <a:pPr marL="0" indent="0">
              <a:buNone/>
            </a:pPr>
            <a:endParaRPr lang="ru-RU" b="0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6DDE5C1B-B980-4846-9C2B-05601CB88816}"/>
              </a:ext>
            </a:extLst>
          </p:cNvPr>
          <p:cNvSpPr txBox="1">
            <a:spLocks/>
          </p:cNvSpPr>
          <p:nvPr/>
        </p:nvSpPr>
        <p:spPr bwMode="auto">
          <a:xfrm>
            <a:off x="577788" y="5523463"/>
            <a:ext cx="8386699" cy="78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3400" b="0" dirty="0"/>
              <a:t>Three sessions </a:t>
            </a:r>
            <a:br>
              <a:rPr lang="en-US" sz="3400" b="0" dirty="0"/>
            </a:br>
            <a:r>
              <a:rPr lang="en-US" sz="3400" b="0" dirty="0"/>
              <a:t>(summer 2015, ~ 30 mins of conversation)</a:t>
            </a:r>
          </a:p>
          <a:p>
            <a:pPr>
              <a:buFont typeface="Wingdings" panose="05000000000000000000" pitchFamily="2" charset="2"/>
              <a:buChar char="q"/>
            </a:pPr>
            <a:endParaRPr lang="ru-RU" b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E41D47-658C-43C4-B4A3-3F3534F78E72}"/>
              </a:ext>
            </a:extLst>
          </p:cNvPr>
          <p:cNvSpPr txBox="1"/>
          <p:nvPr/>
        </p:nvSpPr>
        <p:spPr>
          <a:xfrm>
            <a:off x="5292080" y="41195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>
                <a:solidFill>
                  <a:srgbClr val="00B0F0"/>
                </a:solidFill>
                <a:latin typeface="Arial" panose="020B0604020202020204" pitchFamily="34" charset="0"/>
              </a:rPr>
              <a:t>Reteller</a:t>
            </a:r>
            <a:endParaRPr lang="ru-RU" b="0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9498DC-BA50-42C0-AD63-6A5787F595DA}"/>
              </a:ext>
            </a:extLst>
          </p:cNvPr>
          <p:cNvSpPr txBox="1"/>
          <p:nvPr/>
        </p:nvSpPr>
        <p:spPr>
          <a:xfrm>
            <a:off x="7193060" y="4304238"/>
            <a:ext cx="1771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FF00"/>
                </a:solidFill>
                <a:latin typeface="Arial" panose="020B0604020202020204" pitchFamily="34" charset="0"/>
              </a:rPr>
              <a:t>Commentator</a:t>
            </a:r>
            <a:endParaRPr lang="ru-RU" b="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32BED4-78BB-4B16-89B7-EC523D3AAFD4}"/>
              </a:ext>
            </a:extLst>
          </p:cNvPr>
          <p:cNvSpPr txBox="1"/>
          <p:nvPr/>
        </p:nvSpPr>
        <p:spPr>
          <a:xfrm>
            <a:off x="6876256" y="3652222"/>
            <a:ext cx="1483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FF00"/>
                </a:solidFill>
                <a:latin typeface="Arial" panose="020B0604020202020204" pitchFamily="34" charset="0"/>
              </a:rPr>
              <a:t>Narrator</a:t>
            </a:r>
            <a:endParaRPr lang="ru-RU" b="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320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330CA-0884-4570-BED2-6110F00E0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Task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DE669A-9FDD-4841-ACB8-2F5E4CF33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Detecting standard patterns </a:t>
            </a:r>
            <a:br>
              <a:rPr lang="en-US" dirty="0"/>
            </a:br>
            <a:r>
              <a:rPr lang="en-US" dirty="0"/>
              <a:t>of elicitation as they arise </a:t>
            </a:r>
            <a:br>
              <a:rPr lang="en-US" dirty="0"/>
            </a:br>
            <a:r>
              <a:rPr lang="en-US" dirty="0"/>
              <a:t>in natural multichannel communication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What the </a:t>
            </a:r>
            <a:r>
              <a:rPr lang="en-US" dirty="0" err="1"/>
              <a:t>Reteller</a:t>
            </a:r>
            <a:r>
              <a:rPr lang="en-US" dirty="0"/>
              <a:t>, the Narrator </a:t>
            </a:r>
            <a:br>
              <a:rPr lang="en-US" dirty="0"/>
            </a:br>
            <a:r>
              <a:rPr lang="en-US" dirty="0"/>
              <a:t>and the Commentator say and do when the </a:t>
            </a:r>
            <a:r>
              <a:rPr lang="en-US" dirty="0" err="1"/>
              <a:t>Reteller</a:t>
            </a:r>
            <a:r>
              <a:rPr lang="en-US" dirty="0"/>
              <a:t> initiates </a:t>
            </a:r>
            <a:br>
              <a:rPr lang="en-US" dirty="0"/>
            </a:br>
            <a:r>
              <a:rPr lang="en-US" dirty="0"/>
              <a:t>an elicitation sequence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2948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7EFE2-F167-4371-91F6-944CA6C05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Annotation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A7A49-0F6F-46D5-A558-904DBF74F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Original multichannel annotation provided by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Vera I. </a:t>
            </a:r>
            <a:r>
              <a:rPr lang="en-US" dirty="0" err="1"/>
              <a:t>Podlesskaya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Nikolay A. </a:t>
            </a:r>
            <a:r>
              <a:rPr lang="en-US" dirty="0" err="1"/>
              <a:t>Korotaev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Olga V. </a:t>
            </a:r>
            <a:r>
              <a:rPr lang="en-US" dirty="0" err="1"/>
              <a:t>Fedorova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Alla</a:t>
            </a:r>
            <a:r>
              <a:rPr lang="en-US" dirty="0"/>
              <a:t> O. Litvinenko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Yulia</a:t>
            </a:r>
            <a:r>
              <a:rPr lang="en-US" dirty="0"/>
              <a:t> V. </a:t>
            </a:r>
            <a:r>
              <a:rPr lang="en-US" dirty="0" err="1"/>
              <a:t>Nikolaeva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Additional annotation </a:t>
            </a:r>
            <a:br>
              <a:rPr lang="en-US" dirty="0"/>
            </a:br>
            <a:r>
              <a:rPr lang="en-US" dirty="0"/>
              <a:t>for this specific study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489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DEA4AA1-7FB5-4585-ACE9-AE0079DF9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4691575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8E4ADA50-ADB5-465E-A45A-7A16FCF496B8}"/>
              </a:ext>
            </a:extLst>
          </p:cNvPr>
          <p:cNvSpPr/>
          <p:nvPr/>
        </p:nvSpPr>
        <p:spPr bwMode="auto">
          <a:xfrm>
            <a:off x="4932040" y="3140968"/>
            <a:ext cx="3168352" cy="720080"/>
          </a:xfrm>
          <a:prstGeom prst="ellipse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2C12E525-E880-4C0F-9AD3-C52A199BAE34}"/>
              </a:ext>
            </a:extLst>
          </p:cNvPr>
          <p:cNvCxnSpPr>
            <a:cxnSpLocks/>
          </p:cNvCxnSpPr>
          <p:nvPr/>
        </p:nvCxnSpPr>
        <p:spPr bwMode="auto">
          <a:xfrm flipV="1">
            <a:off x="6516216" y="3861049"/>
            <a:ext cx="0" cy="1512167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Объект 2">
            <a:extLst>
              <a:ext uri="{FF2B5EF4-FFF2-40B4-BE49-F238E27FC236}">
                <a16:creationId xmlns:a16="http://schemas.microsoft.com/office/drawing/2014/main" id="{16D5F7E4-16CB-4BBA-AE87-4CF7B00143C4}"/>
              </a:ext>
            </a:extLst>
          </p:cNvPr>
          <p:cNvSpPr txBox="1">
            <a:spLocks/>
          </p:cNvSpPr>
          <p:nvPr/>
        </p:nvSpPr>
        <p:spPr bwMode="auto">
          <a:xfrm>
            <a:off x="4283968" y="5459749"/>
            <a:ext cx="4752528" cy="78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400" b="0" dirty="0"/>
              <a:t>Option 1: QUESTION</a:t>
            </a:r>
          </a:p>
          <a:p>
            <a:pPr>
              <a:buFont typeface="Wingdings" panose="05000000000000000000" pitchFamily="2" charset="2"/>
              <a:buChar char="q"/>
            </a:pP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683751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E4BCD-554B-4103-92E0-F97848C4A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 1: Question</a:t>
            </a:r>
            <a:endParaRPr lang="ru-RU" dirty="0"/>
          </a:p>
        </p:txBody>
      </p:sp>
      <p:pic>
        <p:nvPicPr>
          <p:cNvPr id="4" name="Question_23R">
            <a:hlinkClick r:id="" action="ppaction://media"/>
            <a:extLst>
              <a:ext uri="{FF2B5EF4-FFF2-40B4-BE49-F238E27FC236}">
                <a16:creationId xmlns:a16="http://schemas.microsoft.com/office/drawing/2014/main" id="{5C1D13B2-ED52-4474-9DC4-E1592035DF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78" end="3231.3222"/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B41CD613-7D4B-4D5B-88DB-D68BE9A4C0E8}" label="Question_23R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675" y="1772816"/>
            <a:ext cx="6156176" cy="442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6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635A85-6AB4-4184-9A1F-C750DA565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 1: Question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D7E1E1-DA7F-4ADD-AAC2-5258EEA0B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94" y="1772816"/>
            <a:ext cx="7872738" cy="4267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Rising pitch accent</a:t>
            </a:r>
          </a:p>
          <a:p>
            <a:pPr lvl="1">
              <a:buFont typeface="Wingdings" panose="05000000000000000000" pitchFamily="2" charset="2"/>
              <a:buChar char="Ø"/>
              <a:tabLst>
                <a:tab pos="1616075" algn="l"/>
                <a:tab pos="3500438" algn="l"/>
                <a:tab pos="4303713" algn="l"/>
                <a:tab pos="5106988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Oni	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</a:t>
            </a:r>
            <a:r>
              <a:rPr lang="en-US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lneny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tri	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byli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	filled	all	three	were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Kinetic support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Manual and cephalic movements </a:t>
            </a:r>
            <a:br>
              <a:rPr lang="en-US" dirty="0"/>
            </a:br>
            <a:r>
              <a:rPr lang="en-US" dirty="0"/>
              <a:t>towards the Narrator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The responder reacts with an answer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Adjacency pair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7654742"/>
      </p:ext>
    </p:extLst>
  </p:cSld>
  <p:clrMapOvr>
    <a:masterClrMapping/>
  </p:clrMapOvr>
</p:sld>
</file>

<file path=ppt/theme/theme1.xml><?xml version="1.0" encoding="utf-8"?>
<a:theme xmlns:a="http://schemas.openxmlformats.org/drawingml/2006/main" name="Профиль">
  <a:themeElements>
    <a:clrScheme name="Профиль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Профиль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Профиль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филь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41087</TotalTime>
  <Words>709</Words>
  <Application>Microsoft Office PowerPoint</Application>
  <PresentationFormat>Экран (4:3)</PresentationFormat>
  <Paragraphs>140</Paragraphs>
  <Slides>29</Slides>
  <Notes>5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American Typewriter Condensed</vt:lpstr>
      <vt:lpstr>Arial</vt:lpstr>
      <vt:lpstr>Calibri</vt:lpstr>
      <vt:lpstr>Tahoma</vt:lpstr>
      <vt:lpstr>Times New Roman</vt:lpstr>
      <vt:lpstr>Verdana</vt:lpstr>
      <vt:lpstr>Wingdings</vt:lpstr>
      <vt:lpstr>Профиль</vt:lpstr>
      <vt:lpstr>Презентация PowerPoint</vt:lpstr>
      <vt:lpstr>Coordination in multichannel communication</vt:lpstr>
      <vt:lpstr>In this talk</vt:lpstr>
      <vt:lpstr>Data</vt:lpstr>
      <vt:lpstr>Task</vt:lpstr>
      <vt:lpstr>Annotation</vt:lpstr>
      <vt:lpstr>Презентация PowerPoint</vt:lpstr>
      <vt:lpstr>Example 1: Question</vt:lpstr>
      <vt:lpstr>Example 1: Question</vt:lpstr>
      <vt:lpstr>Презентация PowerPoint</vt:lpstr>
      <vt:lpstr>Example 2: Semi-statement</vt:lpstr>
      <vt:lpstr>Example 2: Semi-statement</vt:lpstr>
      <vt:lpstr>Questions  and semi-statements</vt:lpstr>
      <vt:lpstr>Next speaker allocation</vt:lpstr>
      <vt:lpstr>Example 2:  Reteller looks at Narrator</vt:lpstr>
      <vt:lpstr>Gaze direction IS important</vt:lpstr>
      <vt:lpstr>Two further parameters</vt:lpstr>
      <vt:lpstr>The base pattern</vt:lpstr>
      <vt:lpstr>Презентация PowerPoint</vt:lpstr>
      <vt:lpstr>The base pattern</vt:lpstr>
      <vt:lpstr>The unfinished pattern</vt:lpstr>
      <vt:lpstr>The unrealized pattern</vt:lpstr>
      <vt:lpstr>Questions vs. semi-statements: distribution of patterns</vt:lpstr>
      <vt:lpstr>Questions vs. semi-statements: types of reaction</vt:lpstr>
      <vt:lpstr>Conclusions</vt:lpstr>
      <vt:lpstr>Conclusions</vt:lpstr>
      <vt:lpstr>Thank you!</vt:lpstr>
      <vt:lpstr>References</vt:lpstr>
      <vt:lpstr>References</vt:lpstr>
    </vt:vector>
  </TitlesOfParts>
  <Company>Home computer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Kibrik</dc:creator>
  <cp:lastModifiedBy>Nikolay</cp:lastModifiedBy>
  <cp:revision>535</cp:revision>
  <dcterms:created xsi:type="dcterms:W3CDTF">2005-02-04T19:17:34Z</dcterms:created>
  <dcterms:modified xsi:type="dcterms:W3CDTF">2018-10-20T12:32:22Z</dcterms:modified>
</cp:coreProperties>
</file>