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28" r:id="rId1"/>
  </p:sldMasterIdLst>
  <p:notesMasterIdLst>
    <p:notesMasterId r:id="rId56"/>
  </p:notesMasterIdLst>
  <p:handoutMasterIdLst>
    <p:handoutMasterId r:id="rId57"/>
  </p:handoutMasterIdLst>
  <p:sldIdLst>
    <p:sldId id="256" r:id="rId2"/>
    <p:sldId id="431" r:id="rId3"/>
    <p:sldId id="419" r:id="rId4"/>
    <p:sldId id="411" r:id="rId5"/>
    <p:sldId id="430" r:id="rId6"/>
    <p:sldId id="448" r:id="rId7"/>
    <p:sldId id="449" r:id="rId8"/>
    <p:sldId id="450" r:id="rId9"/>
    <p:sldId id="433" r:id="rId10"/>
    <p:sldId id="438" r:id="rId11"/>
    <p:sldId id="429" r:id="rId12"/>
    <p:sldId id="266" r:id="rId13"/>
    <p:sldId id="439" r:id="rId14"/>
    <p:sldId id="445" r:id="rId15"/>
    <p:sldId id="452" r:id="rId16"/>
    <p:sldId id="454" r:id="rId17"/>
    <p:sldId id="444" r:id="rId18"/>
    <p:sldId id="441" r:id="rId19"/>
    <p:sldId id="442" r:id="rId20"/>
    <p:sldId id="443" r:id="rId21"/>
    <p:sldId id="456" r:id="rId22"/>
    <p:sldId id="348" r:id="rId23"/>
    <p:sldId id="327" r:id="rId24"/>
    <p:sldId id="463" r:id="rId25"/>
    <p:sldId id="345" r:id="rId26"/>
    <p:sldId id="346" r:id="rId27"/>
    <p:sldId id="373" r:id="rId28"/>
    <p:sldId id="462" r:id="rId29"/>
    <p:sldId id="457" r:id="rId30"/>
    <p:sldId id="293" r:id="rId31"/>
    <p:sldId id="375" r:id="rId32"/>
    <p:sldId id="358" r:id="rId33"/>
    <p:sldId id="355" r:id="rId34"/>
    <p:sldId id="460" r:id="rId35"/>
    <p:sldId id="359" r:id="rId36"/>
    <p:sldId id="361" r:id="rId37"/>
    <p:sldId id="362" r:id="rId38"/>
    <p:sldId id="363" r:id="rId39"/>
    <p:sldId id="307" r:id="rId40"/>
    <p:sldId id="301" r:id="rId41"/>
    <p:sldId id="302" r:id="rId42"/>
    <p:sldId id="410" r:id="rId43"/>
    <p:sldId id="407" r:id="rId44"/>
    <p:sldId id="461" r:id="rId45"/>
    <p:sldId id="292" r:id="rId46"/>
    <p:sldId id="290" r:id="rId47"/>
    <p:sldId id="404" r:id="rId48"/>
    <p:sldId id="436" r:id="rId49"/>
    <p:sldId id="440" r:id="rId50"/>
    <p:sldId id="435" r:id="rId51"/>
    <p:sldId id="447" r:id="rId52"/>
    <p:sldId id="437" r:id="rId53"/>
    <p:sldId id="459" r:id="rId54"/>
    <p:sldId id="44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34" autoAdjust="0"/>
  </p:normalViewPr>
  <p:slideViewPr>
    <p:cSldViewPr>
      <p:cViewPr>
        <p:scale>
          <a:sx n="66" d="100"/>
          <a:sy n="66" d="100"/>
        </p:scale>
        <p:origin x="161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notesViewPr>
    <p:cSldViewPr>
      <p:cViewPr varScale="1">
        <p:scale>
          <a:sx n="67" d="100"/>
          <a:sy n="67" d="100"/>
        </p:scale>
        <p:origin x="276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76A01-C40E-419E-A41D-A1AA4782DF65}" type="datetimeFigureOut">
              <a:rPr lang="en-US" smtClean="0"/>
              <a:t>9/25/2015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94851-EE41-40A6-8FCA-056F799BC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9331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1737F-3B48-4A97-9315-D4D0619FCC74}" type="datetimeFigureOut">
              <a:rPr lang="en-US" smtClean="0"/>
              <a:t>9/25/2015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DF1A-CAA1-41FA-9163-20D991E5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77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</a:t>
            </a:r>
            <a:r>
              <a:rPr lang="en-US" baseline="0" smtClean="0"/>
              <a:t> I can say is, we should all be thankful that Wally Chafe had the good sense to invite open-ended research, building on the tool provided by the Pear Film and the idea of the verbalization of experience. For  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D3D6FE9-3783-437F-9876-5BC820A40433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</a:t>
            </a:r>
            <a:r>
              <a:rPr lang="en-US" baseline="0" smtClean="0"/>
              <a:t> I can say is, we should all be thankful that Wally Chafe had the good sense to invite open-ended research, building on the tool provided by the Pear Film and the idea of the verbalization of experience. For  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D3D6FE9-3783-437F-9876-5BC820A40433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231959A-8358-4560-8CB7-FFE2177CA301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9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Myachkov</a:t>
            </a:r>
            <a:r>
              <a:rPr lang="en-US" baseline="0" smtClean="0"/>
              <a:t> et al. 2012</a:t>
            </a:r>
          </a:p>
          <a:p>
            <a:r>
              <a:rPr lang="en-US" smtClean="0"/>
              <a:t>Myachykov_et_al_2012_Referential_cues_Fig-1.png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5D3BCFF-C7DE-44D9-8DD4-8EC8FC937D84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0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231959A-8358-4560-8CB7-FFE2177CA301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strike="noStrike">
                <a:latin typeface="Arial"/>
              </a:rPr>
              <a:t>04_constructionXrole_sig.jpeg</a:t>
            </a: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latin typeface="Arial"/>
              </a:rPr>
              <a:t>Figure ASD: Interaction effect of constructional type (ditransitive double-object construction, left panel; prepositional object construction, right panel;) and thematic role on argument length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4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E253FB5-4167-4E2B-98C8-AE5C5E885A09}" type="slidenum">
              <a:rPr lang="en-US" sz="1200" strike="noStrike">
                <a:solidFill>
                  <a:srgbClr val="000000"/>
                </a:solidFill>
                <a:latin typeface="Arial"/>
                <a:ea typeface="+mn-ea"/>
              </a:r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007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44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231959A-8358-4560-8CB7-FFE2177CA301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All</a:t>
            </a:r>
            <a:r>
              <a:rPr lang="en-US" baseline="0" smtClean="0"/>
              <a:t> I can say is, we should all be thankful that Wally Chafe had the good sense to invite open-ended research, building on the tool provided by the Pear Film and the idea of the verbalization of experience. For  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Du Bois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D3D6FE9-3783-437F-9876-5BC820A40433}" type="datetime1">
              <a:rPr lang="en-US" smtClean="0"/>
              <a:t>9/25/2015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Verbalization of 3-Participant Events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48DF1A-CAA1-41FA-9163-20D991E50D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9A0C8E7-6CE0-491A-B9B2-4BF9FAEE0374}" type="slidenum">
              <a:rPr lang="en-US" smtClean="0"/>
              <a:pPr algn="r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625168" cy="9906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" y="0"/>
            <a:ext cx="1066800" cy="329184"/>
          </a:xfrm>
        </p:spPr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352"/>
            <a:ext cx="6625168" cy="9906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" y="0"/>
            <a:ext cx="1066800" cy="329184"/>
          </a:xfrm>
        </p:spPr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6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ourse Data -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 baseline="0"/>
            </a:lvl1pPr>
          </a:lstStyle>
          <a:p>
            <a:r>
              <a:rPr lang="en-US" smtClean="0"/>
              <a:t>Discourse data: Click to edit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defTabSz="457200">
              <a:spcBef>
                <a:spcPts val="0"/>
              </a:spcBef>
              <a:buNone/>
              <a:tabLst>
                <a:tab pos="457200" algn="l"/>
                <a:tab pos="1828800" algn="l"/>
              </a:tabLst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" y="0"/>
            <a:ext cx="1066800" cy="329184"/>
          </a:xfrm>
        </p:spPr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9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" y="0"/>
            <a:ext cx="1066800" cy="329184"/>
          </a:xfrm>
        </p:spPr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blogs.kcrw.com/goodfood/wp-content/uploads/2012/10/pear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6251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" y="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9A0C8E7-6CE0-491A-B9B2-4BF9FAEE03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ttp://blogs.kcrw.com/goodfood/wp-content/uploads/2012/10/pears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41" r:id="rId3"/>
    <p:sldLayoutId id="214748444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wmv"/><Relationship Id="rId7" Type="http://schemas.openxmlformats.org/officeDocument/2006/relationships/image" Target="../media/image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wmv"/><Relationship Id="rId7" Type="http://schemas.openxmlformats.org/officeDocument/2006/relationships/image" Target="../media/image2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wmv"/><Relationship Id="rId7" Type="http://schemas.openxmlformats.org/officeDocument/2006/relationships/image" Target="../media/image2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wm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smtClean="0"/>
              <a:t>Pear Film World Corpus</a:t>
            </a:r>
            <a:endParaRPr lang="en-US" sz="5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362200"/>
          </a:xfrm>
        </p:spPr>
        <p:txBody>
          <a:bodyPr>
            <a:noAutofit/>
          </a:bodyPr>
          <a:lstStyle/>
          <a:p>
            <a:r>
              <a:rPr lang="en-US" sz="3200" i="1" smtClean="0"/>
              <a:t>Constraint and Freedom</a:t>
            </a:r>
          </a:p>
          <a:p>
            <a:endParaRPr lang="en-US" sz="1800"/>
          </a:p>
          <a:p>
            <a:r>
              <a:rPr lang="en-US" sz="1800" i="1" smtClean="0"/>
              <a:t>John W. Du Bois</a:t>
            </a:r>
          </a:p>
          <a:p>
            <a:r>
              <a:rPr lang="en-US" sz="1800" i="1" smtClean="0"/>
              <a:t>Linguistics</a:t>
            </a:r>
          </a:p>
          <a:p>
            <a:r>
              <a:rPr lang="en-US" sz="1800" i="1" smtClean="0"/>
              <a:t>University of California, Santa Barbara</a:t>
            </a:r>
            <a:endParaRPr lang="en-US" sz="1800" b="1" i="1"/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6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4114800" algn="l"/>
              </a:tabLst>
            </a:pPr>
            <a:r>
              <a:rPr lang="en-US" smtClean="0"/>
              <a:t>Constraint	Freedom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rules	actions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conventions	creativity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grammar	discourse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paradigm	choice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/>
              <a:t>past	future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>
                <a:solidFill>
                  <a:srgbClr val="FF0000"/>
                </a:solidFill>
              </a:rPr>
              <a:t>experience</a:t>
            </a:r>
            <a:r>
              <a:rPr lang="en-US" smtClean="0"/>
              <a:t>	</a:t>
            </a:r>
            <a:r>
              <a:rPr lang="en-US" smtClean="0">
                <a:solidFill>
                  <a:srgbClr val="FF0000"/>
                </a:solidFill>
              </a:rPr>
              <a:t>verbalization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event	interpretation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sequence	order, group, chunk</a:t>
            </a:r>
          </a:p>
          <a:p>
            <a:pPr marL="0" indent="0">
              <a:buNone/>
              <a:tabLst>
                <a:tab pos="4114800" algn="l"/>
              </a:tabLst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Verbalization of experience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6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/>
              <a:t>Verbalization of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starts </a:t>
            </a:r>
            <a:r>
              <a:rPr lang="en-US" smtClean="0"/>
              <a:t>from recalled </a:t>
            </a:r>
            <a:r>
              <a:rPr lang="en-US"/>
              <a:t>experience &amp;</a:t>
            </a:r>
            <a:r>
              <a:rPr lang="en-US" smtClean="0"/>
              <a:t> develops </a:t>
            </a:r>
            <a:r>
              <a:rPr lang="en-US"/>
              <a:t>into </a:t>
            </a:r>
            <a:r>
              <a:rPr lang="en-US" smtClean="0"/>
              <a:t>interactive discourse</a:t>
            </a:r>
          </a:p>
          <a:p>
            <a:r>
              <a:rPr lang="en-US" smtClean="0"/>
              <a:t>moves from pre-verbal to verbal</a:t>
            </a:r>
          </a:p>
          <a:p>
            <a:r>
              <a:rPr lang="en-US" smtClean="0"/>
              <a:t>involves real-time decision-making processes</a:t>
            </a:r>
          </a:p>
          <a:p>
            <a:r>
              <a:rPr lang="en-US"/>
              <a:t>is not easy</a:t>
            </a:r>
          </a:p>
          <a:p>
            <a:r>
              <a:rPr lang="en-US"/>
              <a:t>is not </a:t>
            </a:r>
            <a:r>
              <a:rPr lang="en-US" smtClean="0"/>
              <a:t>deterministic</a:t>
            </a:r>
          </a:p>
          <a:p>
            <a:r>
              <a:rPr lang="en-US" smtClean="0"/>
              <a:t>allows for many different solutions to the task</a:t>
            </a:r>
          </a:p>
          <a:p>
            <a:r>
              <a:rPr lang="en-US" smtClean="0"/>
              <a:t>is shaped by the dynamics of the verbalization up to now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4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Unconformity </a:t>
            </a:r>
            <a:r>
              <a:rPr lang="en-US" sz="3200" smtClean="0"/>
              <a:t>between thought &amp; language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"I had become interested in what I saw as an </a:t>
            </a:r>
            <a:r>
              <a:rPr lang="en-US">
                <a:solidFill>
                  <a:srgbClr val="FF0000"/>
                </a:solidFill>
              </a:rPr>
              <a:t>unconformity</a:t>
            </a:r>
            <a:r>
              <a:rPr lang="en-US"/>
              <a:t> between thought, as it was organized by language, and total thought, which I saw as manifested not only in language but also in mental imagery and emotions</a:t>
            </a:r>
            <a:r>
              <a:rPr lang="en-US" smtClean="0"/>
              <a:t>.” (</a:t>
            </a:r>
            <a:r>
              <a:rPr lang="en-US"/>
              <a:t>Chafe, 2002: 246)</a:t>
            </a:r>
          </a:p>
          <a:p>
            <a:r>
              <a:rPr lang="en-US" smtClean="0">
                <a:solidFill>
                  <a:srgbClr val="FF0000"/>
                </a:solidFill>
              </a:rPr>
              <a:t>Experience:</a:t>
            </a:r>
            <a:r>
              <a:rPr lang="en-US" smtClean="0"/>
              <a:t> mental imagery, emotions, etc.</a:t>
            </a:r>
          </a:p>
          <a:p>
            <a:r>
              <a:rPr lang="en-US" smtClean="0">
                <a:solidFill>
                  <a:srgbClr val="FF0000"/>
                </a:solidFill>
              </a:rPr>
              <a:t>Verbalization:</a:t>
            </a:r>
            <a:r>
              <a:rPr lang="en-US" smtClean="0"/>
              <a:t> putting (some of) it into language</a:t>
            </a:r>
          </a:p>
          <a:p>
            <a:r>
              <a:rPr lang="en-US" smtClean="0">
                <a:solidFill>
                  <a:srgbClr val="FF0000"/>
                </a:solidFill>
              </a:rPr>
              <a:t>Unconformity:</a:t>
            </a:r>
            <a:r>
              <a:rPr lang="en-US" smtClean="0"/>
              <a:t> a productive tension arising from the </a:t>
            </a:r>
            <a:r>
              <a:rPr lang="en-US" i="1" smtClean="0"/>
              <a:t>incomplete </a:t>
            </a:r>
            <a:r>
              <a:rPr lang="en-US" smtClean="0"/>
              <a:t>mapping between experience and verbalization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6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Events: Isolated or dynamic?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Isolated event: “</a:t>
            </a:r>
            <a:r>
              <a:rPr lang="en-US" sz="3600"/>
              <a:t>t</a:t>
            </a:r>
            <a:r>
              <a:rPr lang="en-US" sz="3600" smtClean="0"/>
              <a:t>ransitive”</a:t>
            </a:r>
            <a:endParaRPr lang="en-US" sz="360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29" y="1756212"/>
            <a:ext cx="6248942" cy="45647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5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Isolated event: </a:t>
            </a:r>
            <a:r>
              <a:rPr lang="en-US" sz="3600" smtClean="0"/>
              <a:t>“symmetrical”</a:t>
            </a:r>
            <a:endParaRPr lang="en-US" sz="36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36" y="1600200"/>
            <a:ext cx="6059928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25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Events in continuous sequence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Basic experience</a:t>
            </a:r>
            <a:r>
              <a:rPr lang="en-US" sz="2800" b="1" smtClean="0"/>
              <a:t>: </a:t>
            </a:r>
            <a:r>
              <a:rPr lang="en-US" sz="2800" smtClean="0"/>
              <a:t>sequence </a:t>
            </a:r>
            <a:r>
              <a:rPr lang="en-US" sz="2800" smtClean="0"/>
              <a:t>of </a:t>
            </a:r>
            <a:r>
              <a:rPr lang="en-US" sz="2800" smtClean="0"/>
              <a:t>events</a:t>
            </a:r>
            <a:r>
              <a:rPr lang="en-US" sz="2800" dirty="0" smtClean="0"/>
              <a:t>, perspectives</a:t>
            </a:r>
            <a:r>
              <a:rPr lang="en-US" sz="2800" smtClean="0"/>
              <a:t>, </a:t>
            </a:r>
            <a:r>
              <a:rPr lang="en-US" sz="2800" smtClean="0"/>
              <a:t>dynamic interconnections, etc</a:t>
            </a:r>
            <a:r>
              <a:rPr lang="en-US" sz="2800" dirty="0" smtClean="0"/>
              <a:t>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9B82-911B-49A8-965D-D955401D19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  <p:pic>
        <p:nvPicPr>
          <p:cNvPr id="43" name="Picture 42" descr="04p_slic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523" y="3305040"/>
            <a:ext cx="186088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42" name="Picture 41" descr="04o_slice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6450" y="3291392"/>
            <a:ext cx="197415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40" name="Picture 39" descr="04n_slice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9288" y="3305040"/>
            <a:ext cx="182352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9" name="Picture 38" descr="04m_slice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1388" y="3305040"/>
            <a:ext cx="166182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8" name="Picture 37" descr="04l_slice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7278" y="3305040"/>
            <a:ext cx="188493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7" name="Picture 36" descr="04k_slice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3343" y="3305040"/>
            <a:ext cx="181546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3" name="Picture 32" descr="04j_slice1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00265" y="3305040"/>
            <a:ext cx="184333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2" name="Picture 31" descr="04i_slice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63795" y="3305040"/>
            <a:ext cx="17464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1" name="Picture 30" descr="04h_slice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3995" y="3305040"/>
            <a:ext cx="19852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0" name="Picture 29" descr="04g_slice7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48808" y="3305040"/>
            <a:ext cx="183802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9" name="Picture 28" descr="04f_slice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67808" y="3305040"/>
            <a:ext cx="175216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8" name="Picture 27" descr="04e_slice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6808" y="3305040"/>
            <a:ext cx="174493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7" name="Picture 26" descr="04d_slice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43795" y="3305040"/>
            <a:ext cx="18328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6" name="Picture 25" descr="04c_slice3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2618" y="3305040"/>
            <a:ext cx="175239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5" name="Picture 24" descr="04b_slice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5208" y="3305040"/>
            <a:ext cx="179454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4" name="Picture 23" descr="04a_slice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8192" y="3305040"/>
            <a:ext cx="177295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sp>
        <p:nvSpPr>
          <p:cNvPr id="44" name="TextBox 43"/>
          <p:cNvSpPr txBox="1"/>
          <p:nvPr/>
        </p:nvSpPr>
        <p:spPr>
          <a:xfrm>
            <a:off x="6172200" y="6031468"/>
            <a:ext cx="24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course of narrative</a:t>
            </a:r>
            <a:endParaRPr lang="en-US" i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600200" y="5867400"/>
            <a:ext cx="609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04p_slice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2523" y="3311856"/>
            <a:ext cx="186088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42" name="Picture 41" descr="04o_slic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6450" y="3291392"/>
            <a:ext cx="197415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40" name="Picture 39" descr="04n_slice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9288" y="3305040"/>
            <a:ext cx="182352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sp>
        <p:nvSpPr>
          <p:cNvPr id="34" name="Rectangle 33"/>
          <p:cNvSpPr/>
          <p:nvPr/>
        </p:nvSpPr>
        <p:spPr>
          <a:xfrm>
            <a:off x="5334000" y="2768224"/>
            <a:ext cx="2590800" cy="2413376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scene3d>
            <a:camera prst="orthographicFront">
              <a:rot lat="20622000" lon="18402000" rev="21492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04m_slice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1388" y="3305040"/>
            <a:ext cx="166182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8" name="Picture 37" descr="04l_slice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7278" y="3305040"/>
            <a:ext cx="188493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7" name="Picture 36" descr="04k_slice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3343" y="3305040"/>
            <a:ext cx="181546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3" name="Picture 32" descr="04j_slice1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00265" y="3305040"/>
            <a:ext cx="184333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sp>
        <p:nvSpPr>
          <p:cNvPr id="36" name="Rectangle 35"/>
          <p:cNvSpPr/>
          <p:nvPr/>
        </p:nvSpPr>
        <p:spPr>
          <a:xfrm>
            <a:off x="3276600" y="2768224"/>
            <a:ext cx="2667000" cy="2413376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scene3d>
            <a:camera prst="orthographicFront">
              <a:rot lat="20622000" lon="18402000" rev="21492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04i_slic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3795" y="3305040"/>
            <a:ext cx="17464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1" name="Picture 30" descr="04h_slice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3995" y="3305040"/>
            <a:ext cx="19852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30" name="Picture 29" descr="04g_slice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48808" y="3305040"/>
            <a:ext cx="183802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9" name="Picture 28" descr="04f_slice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67808" y="3305040"/>
            <a:ext cx="175216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8" name="Picture 27" descr="04e_slice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86808" y="3305040"/>
            <a:ext cx="174493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sp>
        <p:nvSpPr>
          <p:cNvPr id="35" name="Rectangle 34"/>
          <p:cNvSpPr/>
          <p:nvPr/>
        </p:nvSpPr>
        <p:spPr>
          <a:xfrm>
            <a:off x="1031544" y="2768224"/>
            <a:ext cx="2667000" cy="2413376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scene3d>
            <a:camera prst="orthographicFront">
              <a:rot lat="20622000" lon="18402000" rev="21492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04d_slice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43795" y="3305040"/>
            <a:ext cx="183280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6" name="Picture 25" descr="04c_slic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72618" y="3305040"/>
            <a:ext cx="175239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5" name="Picture 24" descr="04b_slice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5208" y="3305040"/>
            <a:ext cx="1794540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pic>
        <p:nvPicPr>
          <p:cNvPr id="24" name="Picture 23" descr="04a_slice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8192" y="3305040"/>
            <a:ext cx="1772955" cy="1371600"/>
          </a:xfrm>
          <a:prstGeom prst="rect">
            <a:avLst/>
          </a:prstGeom>
          <a:scene3d>
            <a:camera prst="orthographicFront">
              <a:rot lat="20623778" lon="18401484" rev="21492474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Carving out events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Verbalization transforms experience by </a:t>
            </a:r>
            <a:r>
              <a:rPr lang="en-US" sz="2800" smtClean="0"/>
              <a:t>carving out events, using argument structure constructions</a:t>
            </a:r>
            <a:endParaRPr lang="en-US" sz="2800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9B82-911B-49A8-965D-D955401D19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6172200" y="6031468"/>
            <a:ext cx="24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course of narrative</a:t>
            </a:r>
            <a:endParaRPr lang="en-US" i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00200" y="5867400"/>
            <a:ext cx="609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Events along the path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9B82-911B-49A8-965D-D955401D19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49764" y="4676509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PEAR-PICKING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78069" y="465986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MEET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70344" y="46598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CRASH</a:t>
            </a:r>
            <a:endParaRPr lang="en-US" b="1" dirty="0"/>
          </a:p>
        </p:txBody>
      </p:sp>
      <p:pic>
        <p:nvPicPr>
          <p:cNvPr id="34" name="Picture 33" descr="01_tree_sti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048000"/>
            <a:ext cx="1752600" cy="139573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35" name="Picture 34" descr="02_path_still.PNG"/>
          <p:cNvPicPr>
            <a:picLocks noChangeAspect="1"/>
          </p:cNvPicPr>
          <p:nvPr/>
        </p:nvPicPr>
        <p:blipFill>
          <a:blip r:embed="rId4" cstate="print"/>
          <a:srcRect r="4652"/>
          <a:stretch>
            <a:fillRect/>
          </a:stretch>
        </p:blipFill>
        <p:spPr>
          <a:xfrm>
            <a:off x="3524537" y="3048000"/>
            <a:ext cx="1752600" cy="139903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36" name="Picture 35" descr="03_crash_sti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5774" y="3020568"/>
            <a:ext cx="1805226" cy="139903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14" name="Freeform 13"/>
          <p:cNvSpPr/>
          <p:nvPr/>
        </p:nvSpPr>
        <p:spPr>
          <a:xfrm>
            <a:off x="1037230" y="5431814"/>
            <a:ext cx="6832978" cy="518615"/>
          </a:xfrm>
          <a:custGeom>
            <a:avLst/>
            <a:gdLst>
              <a:gd name="connsiteX0" fmla="*/ 0 w 6832978"/>
              <a:gd name="connsiteY0" fmla="*/ 0 h 518615"/>
              <a:gd name="connsiteX1" fmla="*/ 6823880 w 6832978"/>
              <a:gd name="connsiteY1" fmla="*/ 245659 h 518615"/>
              <a:gd name="connsiteX2" fmla="*/ 54591 w 6832978"/>
              <a:gd name="connsiteY2" fmla="*/ 518615 h 5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2978" h="518615">
                <a:moveTo>
                  <a:pt x="0" y="0"/>
                </a:moveTo>
                <a:cubicBezTo>
                  <a:pt x="3407391" y="79611"/>
                  <a:pt x="6814782" y="159223"/>
                  <a:pt x="6823880" y="245659"/>
                </a:cubicBezTo>
                <a:cubicBezTo>
                  <a:pt x="6832978" y="332095"/>
                  <a:pt x="3443784" y="425355"/>
                  <a:pt x="54591" y="518615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72200" y="5911760"/>
            <a:ext cx="24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course of narrative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50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 comprehensive report?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60475" indent="-1260475">
              <a:buNone/>
            </a:pPr>
            <a:r>
              <a:rPr lang="en-US" sz="3600" smtClean="0">
                <a:solidFill>
                  <a:srgbClr val="FF0000"/>
                </a:solidFill>
              </a:rPr>
              <a:t>1981</a:t>
            </a:r>
            <a:r>
              <a:rPr lang="en-US" sz="3600" smtClean="0"/>
              <a:t>  </a:t>
            </a:r>
            <a:r>
              <a:rPr lang="en-US" smtClean="0"/>
              <a:t>Wallace Chafe’s </a:t>
            </a:r>
            <a:r>
              <a:rPr lang="en-US" i="1" smtClean="0"/>
              <a:t>The Pear Stories </a:t>
            </a:r>
            <a:r>
              <a:rPr lang="en-US" smtClean="0"/>
              <a:t>is    reviewed in </a:t>
            </a:r>
            <a:r>
              <a:rPr lang="en-US" i="1" smtClean="0"/>
              <a:t>Language</a:t>
            </a:r>
            <a:r>
              <a:rPr lang="en-US" smtClean="0"/>
              <a:t>:</a:t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"</a:t>
            </a:r>
            <a:r>
              <a:rPr lang="en-US"/>
              <a:t>Readers who expect to find </a:t>
            </a:r>
            <a:r>
              <a:rPr lang="en-US" smtClean="0"/>
              <a:t>a </a:t>
            </a:r>
            <a:r>
              <a:rPr lang="en-US" smtClean="0">
                <a:solidFill>
                  <a:srgbClr val="FF0000"/>
                </a:solidFill>
              </a:rPr>
              <a:t>comprehensive</a:t>
            </a:r>
            <a:r>
              <a:rPr lang="en-US" smtClean="0"/>
              <a:t> </a:t>
            </a:r>
            <a:r>
              <a:rPr lang="en-US"/>
              <a:t>presentation of the </a:t>
            </a:r>
            <a:r>
              <a:rPr lang="en-US">
                <a:solidFill>
                  <a:srgbClr val="FF0000"/>
                </a:solidFill>
              </a:rPr>
              <a:t>results</a:t>
            </a:r>
            <a:r>
              <a:rPr lang="en-US"/>
              <a:t> </a:t>
            </a:r>
            <a:r>
              <a:rPr lang="en-US" smtClean="0"/>
              <a:t>of the </a:t>
            </a:r>
            <a:r>
              <a:rPr lang="en-US"/>
              <a:t>pear film project will be disappointed</a:t>
            </a:r>
            <a:r>
              <a:rPr lang="en-US" smtClean="0"/>
              <a:t>.” </a:t>
            </a:r>
            <a:r>
              <a:rPr lang="en-US" sz="2000" smtClean="0"/>
              <a:t>(</a:t>
            </a:r>
            <a:r>
              <a:rPr lang="en-US" sz="2000"/>
              <a:t>Deborah </a:t>
            </a:r>
            <a:r>
              <a:rPr lang="en-US" sz="2000" smtClean="0"/>
              <a:t>Schiffrin)</a:t>
            </a:r>
          </a:p>
          <a:p>
            <a:pPr marL="1260475" indent="-1260475">
              <a:buNone/>
            </a:pPr>
            <a:endParaRPr lang="en-US" smtClean="0"/>
          </a:p>
          <a:p>
            <a:pPr marL="1260475" indent="-1260475">
              <a:buNone/>
            </a:pPr>
            <a:r>
              <a:rPr lang="en-US" sz="3600" smtClean="0">
                <a:solidFill>
                  <a:srgbClr val="FF0000"/>
                </a:solidFill>
              </a:rPr>
              <a:t>2015  </a:t>
            </a:r>
            <a:r>
              <a:rPr lang="en-US" smtClean="0"/>
              <a:t>Still waiting for that final “comprehensive” report….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13251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6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narrative </a:t>
            </a:r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path (N. Lester)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Narrative as Source-Path-Goal schema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E9B82-911B-49A8-965D-D955401D19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0"/>
            <a:ext cx="2061632" cy="161345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496704" y="4648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TREE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78069" y="465986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PATH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70344" y="46598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CRASH</a:t>
            </a:r>
            <a:endParaRPr lang="en-US" b="1" dirty="0"/>
          </a:p>
        </p:txBody>
      </p:sp>
      <p:sp>
        <p:nvSpPr>
          <p:cNvPr id="49" name="Freeform 48"/>
          <p:cNvSpPr/>
          <p:nvPr/>
        </p:nvSpPr>
        <p:spPr>
          <a:xfrm>
            <a:off x="1037230" y="5431814"/>
            <a:ext cx="6832978" cy="518615"/>
          </a:xfrm>
          <a:custGeom>
            <a:avLst/>
            <a:gdLst>
              <a:gd name="connsiteX0" fmla="*/ 0 w 6832978"/>
              <a:gd name="connsiteY0" fmla="*/ 0 h 518615"/>
              <a:gd name="connsiteX1" fmla="*/ 6823880 w 6832978"/>
              <a:gd name="connsiteY1" fmla="*/ 245659 h 518615"/>
              <a:gd name="connsiteX2" fmla="*/ 54591 w 6832978"/>
              <a:gd name="connsiteY2" fmla="*/ 518615 h 5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2978" h="518615">
                <a:moveTo>
                  <a:pt x="0" y="0"/>
                </a:moveTo>
                <a:cubicBezTo>
                  <a:pt x="3407391" y="79611"/>
                  <a:pt x="6814782" y="159223"/>
                  <a:pt x="6823880" y="245659"/>
                </a:cubicBezTo>
                <a:cubicBezTo>
                  <a:pt x="6832978" y="332095"/>
                  <a:pt x="3443784" y="425355"/>
                  <a:pt x="54591" y="518615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172200" y="5911760"/>
            <a:ext cx="24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course of narrative</a:t>
            </a:r>
            <a:endParaRPr lang="en-US" i="1" dirty="0"/>
          </a:p>
        </p:txBody>
      </p:sp>
      <p:pic>
        <p:nvPicPr>
          <p:cNvPr id="34" name="Picture 33" descr="01_tree_sti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048000"/>
            <a:ext cx="1752600" cy="139573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35" name="Picture 34" descr="02_path_still.PNG"/>
          <p:cNvPicPr>
            <a:picLocks noChangeAspect="1"/>
          </p:cNvPicPr>
          <p:nvPr/>
        </p:nvPicPr>
        <p:blipFill>
          <a:blip r:embed="rId4" cstate="print"/>
          <a:srcRect r="4652"/>
          <a:stretch>
            <a:fillRect/>
          </a:stretch>
        </p:blipFill>
        <p:spPr>
          <a:xfrm>
            <a:off x="3524537" y="3048000"/>
            <a:ext cx="1752600" cy="139903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36" name="Picture 35" descr="03_crash_sti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5774" y="3020568"/>
            <a:ext cx="1805226" cy="139903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0242" name="Picture 2" descr="http://3.bp.blogspot.com/_HUzdCZz3ylk/TCi7r08N_0I/AAAAAAAADMI/Exc5fM2PTxE/s1600/beach+cruis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286000"/>
            <a:ext cx="915996" cy="609600"/>
          </a:xfrm>
          <a:prstGeom prst="rect">
            <a:avLst/>
          </a:prstGeom>
          <a:noFill/>
        </p:spPr>
      </p:pic>
      <p:cxnSp>
        <p:nvCxnSpPr>
          <p:cNvPr id="45" name="Straight Arrow Connector 44"/>
          <p:cNvCxnSpPr/>
          <p:nvPr/>
        </p:nvCxnSpPr>
        <p:spPr>
          <a:xfrm>
            <a:off x="2743200" y="3124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410200" y="31242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https://encrypted-tbn2.gstatic.com/images?q=tbn:ANd9GcQVgq_xKhCMxVaAIkBDk5llCC5hgixKfd2aO9UeVJRetpFOaJAeC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419600"/>
            <a:ext cx="838199" cy="838199"/>
          </a:xfrm>
          <a:prstGeom prst="rect">
            <a:avLst/>
          </a:prstGeom>
          <a:noFill/>
        </p:spPr>
      </p:pic>
      <p:pic>
        <p:nvPicPr>
          <p:cNvPr id="48" name="Picture 4" descr="https://encrypted-tbn2.gstatic.com/images?q=tbn:ANd9GcQVgq_xKhCMxVaAIkBDk5llCC5hgixKfd2aO9UeVJRetpFOaJAeC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495800"/>
            <a:ext cx="838199" cy="838199"/>
          </a:xfrm>
          <a:prstGeom prst="rect">
            <a:avLst/>
          </a:prstGeom>
          <a:noFill/>
        </p:spPr>
      </p:pic>
      <p:cxnSp>
        <p:nvCxnSpPr>
          <p:cNvPr id="51" name="Straight Arrow Connector 50"/>
          <p:cNvCxnSpPr/>
          <p:nvPr/>
        </p:nvCxnSpPr>
        <p:spPr>
          <a:xfrm flipH="1">
            <a:off x="5374944" y="4267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743200" y="4267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52400" y="4267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s://encrypted-tbn2.gstatic.com/images?q=tbn:ANd9GcQVgq_xKhCMxVaAIkBDk5llCC5hgixKfd2aO9UeVJRetpFOaJAeC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95800"/>
            <a:ext cx="838199" cy="838199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/>
          <p:nvPr/>
        </p:nvCxnSpPr>
        <p:spPr>
          <a:xfrm>
            <a:off x="8090848" y="3124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3.bp.blogspot.com/_HUzdCZz3ylk/TCi7r08N_0I/AAAAAAAADMI/Exc5fM2PTxE/s1600/beach+cruis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5604" y="2237096"/>
            <a:ext cx="915996" cy="609600"/>
          </a:xfrm>
          <a:prstGeom prst="rect">
            <a:avLst/>
          </a:prstGeom>
          <a:noFill/>
        </p:spPr>
      </p:pic>
      <p:pic>
        <p:nvPicPr>
          <p:cNvPr id="26" name="Picture 25" descr="Untitled.png"/>
          <p:cNvPicPr>
            <a:picLocks noChangeAspect="1"/>
          </p:cNvPicPr>
          <p:nvPr/>
        </p:nvPicPr>
        <p:blipFill>
          <a:blip r:embed="rId8" cstate="print"/>
          <a:srcRect r="83129" b="80000"/>
          <a:stretch>
            <a:fillRect/>
          </a:stretch>
        </p:blipFill>
        <p:spPr>
          <a:xfrm>
            <a:off x="5464792" y="2286000"/>
            <a:ext cx="558353" cy="533400"/>
          </a:xfrm>
          <a:prstGeom prst="rect">
            <a:avLst/>
          </a:prstGeom>
        </p:spPr>
      </p:pic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</a:t>
            </a:r>
            <a:r>
              <a:rPr lang="en-US" sz="4800" smtClean="0"/>
              <a:t>erbalizations vary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</a:t>
            </a:r>
            <a:r>
              <a:rPr lang="en-US" smtClean="0"/>
              <a:t>rom one utterance to the next</a:t>
            </a:r>
          </a:p>
          <a:p>
            <a:r>
              <a:rPr lang="en-US" smtClean="0"/>
              <a:t>from one speaker to the next</a:t>
            </a:r>
          </a:p>
          <a:p>
            <a:r>
              <a:rPr lang="en-US"/>
              <a:t>from one telling to the next</a:t>
            </a:r>
          </a:p>
          <a:p>
            <a:r>
              <a:rPr lang="en-US" smtClean="0"/>
              <a:t>from </a:t>
            </a:r>
            <a:r>
              <a:rPr lang="en-US"/>
              <a:t>one </a:t>
            </a:r>
            <a:r>
              <a:rPr lang="en-US" smtClean="0"/>
              <a:t>construction to </a:t>
            </a:r>
            <a:r>
              <a:rPr lang="en-US"/>
              <a:t>the next</a:t>
            </a:r>
          </a:p>
          <a:p>
            <a:r>
              <a:rPr lang="en-US"/>
              <a:t>f</a:t>
            </a:r>
            <a:r>
              <a:rPr lang="en-US" smtClean="0"/>
              <a:t>rom </a:t>
            </a:r>
            <a:r>
              <a:rPr lang="en-US"/>
              <a:t>one </a:t>
            </a:r>
            <a:r>
              <a:rPr lang="en-US" smtClean="0"/>
              <a:t>language </a:t>
            </a:r>
            <a:r>
              <a:rPr lang="en-US"/>
              <a:t>to the </a:t>
            </a:r>
            <a:r>
              <a:rPr lang="en-US" smtClean="0"/>
              <a:t>next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98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mtClean="0"/>
              <a:t>Decisions for event verbalization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How is the </a:t>
            </a:r>
            <a:r>
              <a:rPr lang="en-US" smtClean="0">
                <a:solidFill>
                  <a:srgbClr val="FF0000"/>
                </a:solidFill>
              </a:rPr>
              <a:t>event</a:t>
            </a:r>
            <a:r>
              <a:rPr lang="en-US" smtClean="0"/>
              <a:t> </a:t>
            </a:r>
            <a:r>
              <a:rPr lang="en-US"/>
              <a:t>to </a:t>
            </a:r>
            <a:r>
              <a:rPr lang="en-US" smtClean="0"/>
              <a:t>be…</a:t>
            </a:r>
          </a:p>
          <a:p>
            <a:pPr lvl="1"/>
            <a:r>
              <a:rPr lang="en-US"/>
              <a:t>delimited? </a:t>
            </a:r>
            <a:endParaRPr lang="en-US" smtClean="0"/>
          </a:p>
          <a:p>
            <a:pPr lvl="1"/>
            <a:r>
              <a:rPr lang="en-US" smtClean="0"/>
              <a:t>interpreted?</a:t>
            </a:r>
          </a:p>
          <a:p>
            <a:pPr lvl="1"/>
            <a:r>
              <a:rPr lang="en-US" smtClean="0"/>
              <a:t>construed?</a:t>
            </a:r>
          </a:p>
          <a:p>
            <a:pPr lvl="1"/>
            <a:r>
              <a:rPr lang="en-US" smtClean="0"/>
              <a:t>categorized?</a:t>
            </a:r>
          </a:p>
          <a:p>
            <a:pPr lvl="1"/>
            <a:r>
              <a:rPr lang="en-US" smtClean="0"/>
              <a:t>profiled?</a:t>
            </a:r>
          </a:p>
          <a:p>
            <a:r>
              <a:rPr lang="en-US"/>
              <a:t>What </a:t>
            </a:r>
            <a:r>
              <a:rPr lang="en-US">
                <a:solidFill>
                  <a:srgbClr val="FF0000"/>
                </a:solidFill>
              </a:rPr>
              <a:t>participants</a:t>
            </a:r>
            <a:r>
              <a:rPr lang="en-US"/>
              <a:t> are </a:t>
            </a:r>
            <a:r>
              <a:rPr lang="en-US" smtClean="0"/>
              <a:t>to be profiled </a:t>
            </a:r>
            <a:r>
              <a:rPr lang="en-US"/>
              <a:t>as integral to the event</a:t>
            </a:r>
            <a:r>
              <a:rPr lang="en-US" smtClean="0"/>
              <a:t>?</a:t>
            </a:r>
          </a:p>
          <a:p>
            <a:r>
              <a:rPr lang="en-US" smtClean="0"/>
              <a:t>What </a:t>
            </a:r>
            <a:r>
              <a:rPr lang="en-US" smtClean="0">
                <a:solidFill>
                  <a:srgbClr val="FF0000"/>
                </a:solidFill>
              </a:rPr>
              <a:t>verb</a:t>
            </a:r>
            <a:r>
              <a:rPr lang="en-US" smtClean="0"/>
              <a:t> is </a:t>
            </a:r>
            <a:r>
              <a:rPr lang="en-US"/>
              <a:t>to be selected</a:t>
            </a:r>
            <a:r>
              <a:rPr lang="en-US" smtClean="0"/>
              <a:t>?</a:t>
            </a:r>
          </a:p>
          <a:p>
            <a:r>
              <a:rPr lang="en-US" smtClean="0"/>
              <a:t>What </a:t>
            </a:r>
            <a:r>
              <a:rPr lang="en-US" smtClean="0">
                <a:solidFill>
                  <a:srgbClr val="FF0000"/>
                </a:solidFill>
              </a:rPr>
              <a:t>argument structure construction</a:t>
            </a:r>
            <a:r>
              <a:rPr lang="en-US" smtClean="0"/>
              <a:t> is </a:t>
            </a:r>
            <a:r>
              <a:rPr lang="en-US"/>
              <a:t>to be selected</a:t>
            </a:r>
            <a:r>
              <a:rPr lang="en-US" smtClean="0"/>
              <a:t>? </a:t>
            </a:r>
          </a:p>
          <a:p>
            <a:r>
              <a:rPr lang="en-US" smtClean="0"/>
              <a:t>What is the </a:t>
            </a:r>
            <a:r>
              <a:rPr lang="en-US" smtClean="0">
                <a:solidFill>
                  <a:srgbClr val="FF0000"/>
                </a:solidFill>
              </a:rPr>
              <a:t>relation</a:t>
            </a:r>
            <a:r>
              <a:rPr lang="en-US" smtClean="0"/>
              <a:t> to verbalization of prior and subsequent events?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7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3-participant </a:t>
            </a:r>
            <a:r>
              <a:rPr lang="en-US" sz="3600" smtClean="0"/>
              <a:t>event: PUT</a:t>
            </a:r>
            <a:endParaRPr lang="en-US" sz="3600"/>
          </a:p>
        </p:txBody>
      </p:sp>
      <p:sp>
        <p:nvSpPr>
          <p:cNvPr id="21507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mtClean="0"/>
              <a:t>PUT [basket on bike]</a:t>
            </a:r>
          </a:p>
        </p:txBody>
      </p:sp>
      <p:sp>
        <p:nvSpPr>
          <p:cNvPr id="21508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/>
              <a:t>PUT </a:t>
            </a:r>
            <a:r>
              <a:rPr lang="en-US" smtClean="0"/>
              <a:t>[pears in basket]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563041" y="5364564"/>
            <a:ext cx="4039200" cy="345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b="1" kern="0" dirty="0">
                <a:solidFill>
                  <a:srgbClr val="000080"/>
                </a:solidFill>
                <a:latin typeface="+mn-lt"/>
                <a:cs typeface="+mn-cs"/>
              </a:rPr>
              <a:t>GIVE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4710240" y="5364564"/>
            <a:ext cx="4042080" cy="345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b="1" kern="0" dirty="0">
                <a:solidFill>
                  <a:srgbClr val="000080"/>
                </a:solidFill>
                <a:latin typeface="+mn-lt"/>
                <a:cs typeface="+mn-cs"/>
              </a:rPr>
              <a:t>PUT</a:t>
            </a:r>
          </a:p>
        </p:txBody>
      </p:sp>
      <p:pic>
        <p:nvPicPr>
          <p:cNvPr id="5" name="Pear film clip 1 - put pears.wm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0240" y="2253837"/>
            <a:ext cx="4042080" cy="3031518"/>
          </a:xfrm>
        </p:spPr>
      </p:pic>
      <p:pic>
        <p:nvPicPr>
          <p:cNvPr id="10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pic>
        <p:nvPicPr>
          <p:cNvPr id="3" name="Pear film clip 2 - put baske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624" y="2316162"/>
            <a:ext cx="3932238" cy="2949575"/>
          </a:xfrm>
        </p:spPr>
      </p:pic>
    </p:spTree>
    <p:extLst>
      <p:ext uri="{BB962C8B-B14F-4D97-AF65-F5344CB8AC3E}">
        <p14:creationId xmlns:p14="http://schemas.microsoft.com/office/powerpoint/2010/main" val="15987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PUT</a:t>
            </a:r>
            <a:r>
              <a:rPr lang="en-US" sz="3600" smtClean="0"/>
              <a:t> </a:t>
            </a:r>
            <a:r>
              <a:rPr lang="en-US" sz="3600"/>
              <a:t>event verbalizations in Pear Film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t>24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2033587"/>
            <a:ext cx="3990975" cy="4010025"/>
          </a:xfrm>
        </p:spPr>
      </p:pic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57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PUT: 2 different events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and I don't know how he does it, </a:t>
            </a:r>
          </a:p>
          <a:p>
            <a:r>
              <a:rPr lang="en-US" sz="2800"/>
              <a:t>but he </a:t>
            </a:r>
            <a:r>
              <a:rPr lang="en-US" sz="2800">
                <a:solidFill>
                  <a:srgbClr val="FF0000"/>
                </a:solidFill>
              </a:rPr>
              <a:t>puts</a:t>
            </a:r>
            <a:r>
              <a:rPr lang="en-US" sz="2800"/>
              <a:t> the .. the big basket of pears on his 					bicycle,  (S9)</a:t>
            </a:r>
          </a:p>
          <a:p>
            <a:endParaRPr lang="en-US" sz="2800"/>
          </a:p>
          <a:p>
            <a:r>
              <a:rPr lang="en-US" sz="2800" smtClean="0"/>
              <a:t>The </a:t>
            </a:r>
            <a:r>
              <a:rPr lang="en-US" sz="2800"/>
              <a:t>man climbed down out of the tree, </a:t>
            </a:r>
            <a:endParaRPr lang="en-US" sz="2800" smtClean="0"/>
          </a:p>
          <a:p>
            <a:r>
              <a:rPr lang="en-US" sz="2800" smtClean="0"/>
              <a:t>.. and </a:t>
            </a:r>
            <a:r>
              <a:rPr lang="en-US" sz="2800">
                <a:solidFill>
                  <a:srgbClr val="FF0000"/>
                </a:solidFill>
              </a:rPr>
              <a:t>put</a:t>
            </a:r>
            <a:r>
              <a:rPr lang="en-US" sz="2800"/>
              <a:t> the pears in the basket, </a:t>
            </a:r>
            <a:r>
              <a:rPr lang="en-US" sz="2800" smtClean="0"/>
              <a:t>    (</a:t>
            </a:r>
            <a:r>
              <a:rPr lang="en-US" sz="2800"/>
              <a:t>S14</a:t>
            </a:r>
            <a:r>
              <a:rPr lang="en-US" sz="2800" smtClean="0"/>
              <a:t>)</a:t>
            </a:r>
            <a:endParaRPr lang="en-US" sz="28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77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One PUT event, </a:t>
            </a:r>
            <a:r>
              <a:rPr lang="en-US" sz="4000" smtClean="0"/>
              <a:t>many </a:t>
            </a:r>
            <a:r>
              <a:rPr lang="en-US" sz="4000" smtClean="0"/>
              <a:t>verbs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The </a:t>
            </a:r>
            <a:r>
              <a:rPr lang="en-US" sz="2800"/>
              <a:t>man climbed down out of the tree, </a:t>
            </a:r>
          </a:p>
          <a:p>
            <a:r>
              <a:rPr lang="en-US" sz="2800"/>
              <a:t>.. and </a:t>
            </a:r>
            <a:r>
              <a:rPr lang="en-US" sz="2800">
                <a:solidFill>
                  <a:srgbClr val="FF0000"/>
                </a:solidFill>
              </a:rPr>
              <a:t>put</a:t>
            </a:r>
            <a:r>
              <a:rPr lang="en-US" sz="2800"/>
              <a:t> the pears in the basket, </a:t>
            </a:r>
            <a:r>
              <a:rPr lang="en-US" sz="2800" smtClean="0"/>
              <a:t>     (S14)</a:t>
            </a:r>
            <a:endParaRPr lang="en-US" sz="2800"/>
          </a:p>
          <a:p>
            <a:endParaRPr lang="en-US" sz="2800" smtClean="0"/>
          </a:p>
          <a:p>
            <a:endParaRPr lang="en-US" sz="2800" smtClean="0"/>
          </a:p>
          <a:p>
            <a:r>
              <a:rPr lang="en-US" sz="2800" smtClean="0"/>
              <a:t>A:nd u:h and </a:t>
            </a:r>
            <a:r>
              <a:rPr lang="en-US" sz="2800"/>
              <a:t>then he gets down out of the tree, </a:t>
            </a:r>
            <a:endParaRPr lang="en-US" sz="2800" smtClean="0"/>
          </a:p>
          <a:p>
            <a:r>
              <a:rPr lang="en-US" sz="2800" smtClean="0"/>
              <a:t>and </a:t>
            </a:r>
            <a:r>
              <a:rPr lang="en-US" sz="2800"/>
              <a:t>he </a:t>
            </a:r>
            <a:r>
              <a:rPr lang="en-US" sz="2800" smtClean="0"/>
              <a:t>(0.3) </a:t>
            </a:r>
            <a:r>
              <a:rPr lang="en-US" sz="2800">
                <a:solidFill>
                  <a:srgbClr val="FF0000"/>
                </a:solidFill>
              </a:rPr>
              <a:t>dumps</a:t>
            </a:r>
            <a:r>
              <a:rPr lang="en-US" sz="2800"/>
              <a:t> all his pears into the basket</a:t>
            </a:r>
            <a:r>
              <a:rPr lang="en-US" sz="2800" smtClean="0"/>
              <a:t>, 						(S1)</a:t>
            </a:r>
          </a:p>
          <a:p>
            <a:endParaRPr lang="en-US" sz="2800"/>
          </a:p>
          <a:p>
            <a:r>
              <a:rPr lang="en-US" sz="2800"/>
              <a:t>climbs down the ladder,</a:t>
            </a:r>
          </a:p>
          <a:p>
            <a:r>
              <a:rPr lang="en-US" sz="2800" smtClean="0"/>
              <a:t>(0.8) </a:t>
            </a:r>
            <a:r>
              <a:rPr lang="en-US" sz="2800"/>
              <a:t>and </a:t>
            </a:r>
            <a:r>
              <a:rPr lang="en-US" sz="2800">
                <a:solidFill>
                  <a:srgbClr val="FF0000"/>
                </a:solidFill>
              </a:rPr>
              <a:t>empties</a:t>
            </a:r>
            <a:r>
              <a:rPr lang="en-US" sz="2800"/>
              <a:t> the pears .. into </a:t>
            </a:r>
            <a:r>
              <a:rPr lang="en-US" sz="2800" smtClean="0"/>
              <a:t>(0.6) </a:t>
            </a:r>
            <a:r>
              <a:rPr lang="en-US" sz="2800"/>
              <a:t>big .. </a:t>
            </a:r>
            <a:r>
              <a:rPr lang="en-US" sz="2800" smtClean="0"/>
              <a:t>					baskets. (S11)</a:t>
            </a:r>
            <a:endParaRPr lang="en-US" sz="2800"/>
          </a:p>
          <a:p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5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</a:t>
            </a:r>
            <a:r>
              <a:rPr lang="en-US" i="1" smtClean="0"/>
              <a:t>put </a:t>
            </a:r>
            <a:r>
              <a:rPr lang="en-US" smtClean="0"/>
              <a:t>competitors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mtClean="0"/>
              <a:t>and </a:t>
            </a:r>
            <a:r>
              <a:rPr lang="en-US" u="sng" smtClean="0"/>
              <a:t>Ø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depositing</a:t>
            </a:r>
            <a:r>
              <a:rPr lang="en-US" i="1" smtClean="0"/>
              <a:t> </a:t>
            </a:r>
            <a:r>
              <a:rPr lang="en-US" u="sng" smtClean="0"/>
              <a:t>them</a:t>
            </a:r>
            <a:r>
              <a:rPr lang="en-US" smtClean="0"/>
              <a:t> </a:t>
            </a:r>
            <a:r>
              <a:rPr lang="en-US" i="1" smtClean="0"/>
              <a:t>in</a:t>
            </a:r>
            <a:r>
              <a:rPr lang="en-US" smtClean="0"/>
              <a:t> </a:t>
            </a:r>
            <a:r>
              <a:rPr lang="en-US" b="1" smtClean="0"/>
              <a:t>three baskets, </a:t>
            </a:r>
          </a:p>
          <a:p>
            <a:pPr marL="0" indent="0">
              <a:buNone/>
            </a:pPr>
            <a:r>
              <a:rPr lang="en-US" b="1" smtClean="0"/>
              <a:t>that were down below</a:t>
            </a:r>
            <a:r>
              <a:rPr lang="en-US" smtClean="0"/>
              <a:t>. 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And it shows </a:t>
            </a:r>
            <a:r>
              <a:rPr lang="en-US" u="sng" smtClean="0"/>
              <a:t>him</a:t>
            </a:r>
            <a:r>
              <a:rPr lang="en-US" smtClean="0"/>
              <a:t> sort of </a:t>
            </a:r>
            <a:r>
              <a:rPr lang="en-US" i="1" smtClean="0">
                <a:solidFill>
                  <a:srgbClr val="FF0000"/>
                </a:solidFill>
              </a:rPr>
              <a:t>tumbling</a:t>
            </a:r>
            <a:r>
              <a:rPr lang="en-US" smtClean="0"/>
              <a:t> </a:t>
            </a:r>
            <a:r>
              <a:rPr lang="en-US" u="sng" smtClean="0"/>
              <a:t>them</a:t>
            </a:r>
            <a:r>
              <a:rPr lang="en-US" smtClean="0"/>
              <a:t> </a:t>
            </a:r>
            <a:r>
              <a:rPr lang="en-US" i="1" smtClean="0"/>
              <a:t>into</a:t>
            </a:r>
            <a:r>
              <a:rPr lang="en-US" smtClean="0"/>
              <a:t> a </a:t>
            </a:r>
            <a:r>
              <a:rPr lang="en-US" i="1" smtClean="0"/>
              <a:t>in</a:t>
            </a:r>
            <a:r>
              <a:rPr lang="en-US" smtClean="0"/>
              <a:t> a </a:t>
            </a:r>
            <a:r>
              <a:rPr lang="en-US" i="1" smtClean="0"/>
              <a:t>in</a:t>
            </a:r>
            <a:r>
              <a:rPr lang="en-US" smtClean="0"/>
              <a:t> </a:t>
            </a:r>
            <a:r>
              <a:rPr lang="en-US" b="1" smtClean="0"/>
              <a:t>a basket</a:t>
            </a:r>
            <a:r>
              <a:rPr lang="en-US" smtClean="0"/>
              <a:t>, 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and </a:t>
            </a:r>
            <a:r>
              <a:rPr lang="en-US" u="sng" smtClean="0"/>
              <a:t>they</a:t>
            </a:r>
            <a:r>
              <a:rPr lang="en-US" smtClean="0"/>
              <a:t> kind of </a:t>
            </a:r>
            <a:r>
              <a:rPr lang="en-US" i="1" smtClean="0">
                <a:solidFill>
                  <a:srgbClr val="FF0000"/>
                </a:solidFill>
              </a:rPr>
              <a:t>toss</a:t>
            </a:r>
            <a:r>
              <a:rPr lang="en-US" smtClean="0"/>
              <a:t> </a:t>
            </a:r>
            <a:r>
              <a:rPr lang="en-US" u="sng" smtClean="0"/>
              <a:t>them</a:t>
            </a:r>
            <a:r>
              <a:rPr lang="en-US" smtClean="0"/>
              <a:t> </a:t>
            </a:r>
            <a:r>
              <a:rPr lang="en-US" i="1" smtClean="0"/>
              <a:t>back into</a:t>
            </a:r>
            <a:r>
              <a:rPr lang="en-US" smtClean="0"/>
              <a:t> </a:t>
            </a:r>
            <a:r>
              <a:rPr lang="en-US" b="1" smtClean="0"/>
              <a:t>the basket</a:t>
            </a:r>
            <a:r>
              <a:rPr lang="en-US" smtClean="0"/>
              <a:t>, 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and </a:t>
            </a:r>
            <a:r>
              <a:rPr lang="en-US" u="sng" smtClean="0"/>
              <a:t>Ø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places</a:t>
            </a:r>
            <a:r>
              <a:rPr lang="en-US" i="1" smtClean="0"/>
              <a:t> </a:t>
            </a:r>
            <a:r>
              <a:rPr lang="en-US" u="sng" smtClean="0"/>
              <a:t>it</a:t>
            </a:r>
            <a:r>
              <a:rPr lang="en-US" smtClean="0"/>
              <a:t> </a:t>
            </a:r>
            <a:r>
              <a:rPr lang="en-US" i="1" smtClean="0"/>
              <a:t>in in </a:t>
            </a:r>
            <a:r>
              <a:rPr lang="en-US" b="1" smtClean="0"/>
              <a:t>the basket which is very full</a:t>
            </a:r>
            <a:r>
              <a:rPr lang="en-US" smtClean="0"/>
              <a:t>.</a:t>
            </a:r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2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Different subtypes of </a:t>
            </a:r>
            <a:r>
              <a:rPr lang="en-US" smtClean="0">
                <a:solidFill>
                  <a:srgbClr val="FF0000"/>
                </a:solidFill>
              </a:rPr>
              <a:t>PUT</a:t>
            </a:r>
            <a:r>
              <a:rPr lang="en-US" smtClean="0"/>
              <a:t> events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69" y="1600200"/>
            <a:ext cx="5745861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5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3-participant events: Social &amp; non-social</a:t>
            </a:r>
          </a:p>
        </p:txBody>
      </p:sp>
      <p:sp>
        <p:nvSpPr>
          <p:cNvPr id="21507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mtClean="0"/>
              <a:t>Social event</a:t>
            </a:r>
            <a:br>
              <a:rPr lang="en-US" smtClean="0"/>
            </a:br>
            <a:r>
              <a:rPr lang="en-US" sz="1600"/>
              <a:t>(3-participant)</a:t>
            </a:r>
            <a:endParaRPr lang="en-US" smtClean="0"/>
          </a:p>
        </p:txBody>
      </p:sp>
      <p:sp>
        <p:nvSpPr>
          <p:cNvPr id="21508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mtClean="0"/>
              <a:t>Non-social event</a:t>
            </a:r>
            <a:br>
              <a:rPr lang="en-US" smtClean="0"/>
            </a:br>
            <a:r>
              <a:rPr lang="en-US" sz="1600"/>
              <a:t>(3-participant)</a:t>
            </a:r>
            <a:endParaRPr lang="en-US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563041" y="5364564"/>
            <a:ext cx="4039200" cy="345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b="1" kern="0" dirty="0">
                <a:solidFill>
                  <a:srgbClr val="000080"/>
                </a:solidFill>
                <a:latin typeface="+mn-lt"/>
                <a:cs typeface="+mn-cs"/>
              </a:rPr>
              <a:t>GIVE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4710240" y="5364564"/>
            <a:ext cx="4042080" cy="345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b="1" kern="0" dirty="0">
                <a:solidFill>
                  <a:srgbClr val="000080"/>
                </a:solidFill>
                <a:latin typeface="+mn-lt"/>
                <a:cs typeface="+mn-cs"/>
              </a:rPr>
              <a:t>PUT</a:t>
            </a:r>
          </a:p>
        </p:txBody>
      </p:sp>
      <p:pic>
        <p:nvPicPr>
          <p:cNvPr id="3" name="Pear film clip 7 - give pears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85" y="2299971"/>
            <a:ext cx="4039200" cy="3030078"/>
          </a:xfrm>
        </p:spPr>
      </p:pic>
      <p:pic>
        <p:nvPicPr>
          <p:cNvPr id="5" name="Pear film clip 1 - put pears.wm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0240" y="2253837"/>
            <a:ext cx="4042080" cy="3031518"/>
          </a:xfrm>
        </p:spPr>
      </p:pic>
      <p:pic>
        <p:nvPicPr>
          <p:cNvPr id="10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Where will it all end?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None/>
            </a:pPr>
            <a:r>
              <a:rPr lang="en-US" smtClean="0">
                <a:solidFill>
                  <a:srgbClr val="FF0000"/>
                </a:solidFill>
              </a:rPr>
              <a:t>1975  </a:t>
            </a:r>
            <a:r>
              <a:rPr lang="en-US" smtClean="0"/>
              <a:t>Pear Film debut in Berkeley, California</a:t>
            </a:r>
            <a:endParaRPr lang="en-US" smtClean="0">
              <a:solidFill>
                <a:srgbClr val="FF0000"/>
              </a:solidFill>
            </a:endParaRPr>
          </a:p>
          <a:p>
            <a:pPr marL="914400" indent="-914400">
              <a:buNone/>
            </a:pPr>
            <a:r>
              <a:rPr lang="en-US" smtClean="0">
                <a:solidFill>
                  <a:srgbClr val="FF0000"/>
                </a:solidFill>
              </a:rPr>
              <a:t>1980</a:t>
            </a:r>
            <a:r>
              <a:rPr lang="en-US" smtClean="0"/>
              <a:t>  Chafe, Wallace L. (ed.) </a:t>
            </a:r>
            <a:r>
              <a:rPr lang="en-US" i="1" smtClean="0"/>
              <a:t>The </a:t>
            </a:r>
            <a:r>
              <a:rPr lang="en-US" i="1"/>
              <a:t>pear stories: cognitive, cultural, and linguistic aspects of narrative </a:t>
            </a:r>
            <a:r>
              <a:rPr lang="en-US" i="1" smtClean="0"/>
              <a:t>production</a:t>
            </a:r>
          </a:p>
          <a:p>
            <a:pPr marL="914400" indent="-914400">
              <a:buNone/>
            </a:pPr>
            <a:r>
              <a:rPr lang="en-US" smtClean="0">
                <a:solidFill>
                  <a:srgbClr val="FF0000"/>
                </a:solidFill>
              </a:rPr>
              <a:t>1981</a:t>
            </a:r>
            <a:r>
              <a:rPr lang="en-US" smtClean="0"/>
              <a:t>  </a:t>
            </a:r>
            <a:r>
              <a:rPr lang="en-US" i="1"/>
              <a:t>The Pear Stories </a:t>
            </a:r>
            <a:r>
              <a:rPr lang="en-US"/>
              <a:t>is reviewed in </a:t>
            </a:r>
            <a:r>
              <a:rPr lang="en-US" i="1" smtClean="0"/>
              <a:t>Language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marL="914400" indent="-914400">
              <a:buNone/>
            </a:pPr>
            <a:r>
              <a:rPr lang="en-US" smtClean="0"/>
              <a:t>         </a:t>
            </a:r>
            <a:endParaRPr lang="en-US" i="1" smtClean="0">
              <a:solidFill>
                <a:schemeClr val="accent1"/>
              </a:solidFill>
            </a:endParaRPr>
          </a:p>
          <a:p>
            <a:pPr marL="914400" indent="-914400">
              <a:buNone/>
            </a:pPr>
            <a:r>
              <a:rPr lang="en-US" smtClean="0">
                <a:solidFill>
                  <a:srgbClr val="FF0000"/>
                </a:solidFill>
              </a:rPr>
              <a:t>2015  </a:t>
            </a:r>
            <a:r>
              <a:rPr lang="en-US" smtClean="0"/>
              <a:t>Lots of new ideas, new findings—but nothing “final” or “comprehensive” yet!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524000" y="4572000"/>
            <a:ext cx="3733800" cy="609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/>
              <a:t>f</a:t>
            </a:r>
            <a:r>
              <a:rPr lang="en-US" sz="2400" i="1" smtClean="0"/>
              <a:t>ast forward to today</a:t>
            </a:r>
            <a:endParaRPr lang="en-US" sz="2400" i="1"/>
          </a:p>
        </p:txBody>
      </p:sp>
      <p:pic>
        <p:nvPicPr>
          <p:cNvPr id="8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5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GIVE</a:t>
            </a:r>
            <a:r>
              <a:rPr lang="en-US" sz="3600" smtClean="0"/>
              <a:t> event verbalizations in Pear Film</a:t>
            </a:r>
            <a:endParaRPr lang="en-US" sz="36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t>30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7" y="2090737"/>
            <a:ext cx="3705225" cy="3895725"/>
          </a:xfrm>
        </p:spPr>
      </p:pic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Give </a:t>
            </a:r>
            <a:r>
              <a:rPr lang="en-US" smtClean="0"/>
              <a:t>competitors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and then </a:t>
            </a:r>
            <a:r>
              <a:rPr lang="en-US" u="sng" smtClean="0"/>
              <a:t>he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brings</a:t>
            </a:r>
            <a:r>
              <a:rPr lang="en-US" smtClean="0"/>
              <a:t> </a:t>
            </a:r>
            <a:r>
              <a:rPr lang="en-US" b="1" smtClean="0"/>
              <a:t>his hat</a:t>
            </a:r>
            <a:r>
              <a:rPr lang="en-US" smtClean="0"/>
              <a:t> </a:t>
            </a:r>
            <a:r>
              <a:rPr lang="en-US" i="1" smtClean="0"/>
              <a:t>to</a:t>
            </a:r>
            <a:r>
              <a:rPr lang="en-US" smtClean="0"/>
              <a:t> </a:t>
            </a:r>
            <a:r>
              <a:rPr lang="en-US" u="sng" smtClean="0"/>
              <a:t>him</a:t>
            </a:r>
            <a:r>
              <a:rPr lang="en-US" smtClean="0"/>
              <a:t>, </a:t>
            </a:r>
          </a:p>
          <a:p>
            <a:pPr marL="0" indent="0">
              <a:buNone/>
            </a:pPr>
            <a:r>
              <a:rPr lang="en-US" smtClean="0"/>
              <a:t>and </a:t>
            </a:r>
            <a:r>
              <a:rPr lang="en-US" b="1" smtClean="0"/>
              <a:t>the g- guy on the bike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gives</a:t>
            </a:r>
            <a:r>
              <a:rPr lang="en-US" smtClean="0"/>
              <a:t> </a:t>
            </a:r>
            <a:r>
              <a:rPr lang="en-US" b="1" smtClean="0"/>
              <a:t>the other kids</a:t>
            </a:r>
            <a:r>
              <a:rPr lang="en-US" smtClean="0"/>
              <a:t> </a:t>
            </a:r>
          </a:p>
          <a:p>
            <a:pPr marL="0" indent="0">
              <a:buNone/>
            </a:pPr>
            <a:r>
              <a:rPr lang="en-US" i="1" smtClean="0">
                <a:solidFill>
                  <a:srgbClr val="FF0000"/>
                </a:solidFill>
              </a:rPr>
              <a:t>gives</a:t>
            </a:r>
            <a:r>
              <a:rPr lang="en-US" smtClean="0"/>
              <a:t> </a:t>
            </a:r>
            <a:r>
              <a:rPr lang="en-US" b="1" smtClean="0"/>
              <a:t>the kid</a:t>
            </a:r>
            <a:r>
              <a:rPr lang="en-US" smtClean="0"/>
              <a:t> </a:t>
            </a:r>
            <a:r>
              <a:rPr lang="en-US" b="1" smtClean="0"/>
              <a:t>that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returns</a:t>
            </a:r>
            <a:r>
              <a:rPr lang="en-US" smtClean="0"/>
              <a:t> </a:t>
            </a:r>
            <a:r>
              <a:rPr lang="en-US" b="1" smtClean="0"/>
              <a:t>his hat</a:t>
            </a:r>
            <a:r>
              <a:rPr lang="en-US" smtClean="0"/>
              <a:t> .. </a:t>
            </a:r>
            <a:r>
              <a:rPr lang="en-US" b="1" smtClean="0"/>
              <a:t>three pears</a:t>
            </a:r>
            <a:r>
              <a:rPr lang="en-US" smtClean="0"/>
              <a:t> </a:t>
            </a:r>
          </a:p>
          <a:p>
            <a:pPr marL="0" indent="0">
              <a:buNone/>
              <a:tabLst>
                <a:tab pos="6745288" algn="l"/>
              </a:tabLst>
            </a:pPr>
            <a:r>
              <a:rPr lang="en-US" smtClean="0"/>
              <a:t>to </a:t>
            </a:r>
            <a:r>
              <a:rPr lang="en-US" i="1" smtClean="0">
                <a:solidFill>
                  <a:srgbClr val="FF0000"/>
                </a:solidFill>
              </a:rPr>
              <a:t>share</a:t>
            </a:r>
            <a:r>
              <a:rPr lang="en-US" smtClean="0"/>
              <a:t> </a:t>
            </a:r>
            <a:r>
              <a:rPr lang="en-US" i="1" smtClean="0"/>
              <a:t>with</a:t>
            </a:r>
            <a:r>
              <a:rPr lang="en-US" smtClean="0"/>
              <a:t> </a:t>
            </a:r>
            <a:r>
              <a:rPr lang="en-US" b="1" smtClean="0"/>
              <a:t>his buddies</a:t>
            </a:r>
            <a:r>
              <a:rPr lang="en-US" smtClean="0"/>
              <a:t>.	(S1)</a:t>
            </a:r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Different subtypes of </a:t>
            </a:r>
            <a:r>
              <a:rPr lang="en-US" smtClean="0">
                <a:solidFill>
                  <a:srgbClr val="FF0000"/>
                </a:solidFill>
              </a:rPr>
              <a:t>GIVE</a:t>
            </a:r>
            <a:r>
              <a:rPr lang="en-US" smtClean="0"/>
              <a:t> events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69" y="1600200"/>
            <a:ext cx="5745861" cy="4876800"/>
          </a:xfrm>
        </p:spPr>
      </p:pic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3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Verbalizing GIVE events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/>
              <a:t>(1.1) And he .. he comes back,</a:t>
            </a:r>
          </a:p>
          <a:p>
            <a:r>
              <a:rPr lang="en-US"/>
              <a:t>and </a:t>
            </a:r>
            <a:r>
              <a:rPr lang="en-US">
                <a:solidFill>
                  <a:srgbClr val="FF0000"/>
                </a:solidFill>
              </a:rPr>
              <a:t>gives</a:t>
            </a:r>
            <a:r>
              <a:rPr lang="en-US"/>
              <a:t> him his hat, (S5)</a:t>
            </a:r>
          </a:p>
          <a:p>
            <a:endParaRPr lang="en-US" smtClean="0"/>
          </a:p>
          <a:p>
            <a:r>
              <a:rPr lang="en-US" smtClean="0"/>
              <a:t>CHOICE:</a:t>
            </a:r>
          </a:p>
          <a:p>
            <a:r>
              <a:rPr lang="en-US" smtClean="0"/>
              <a:t>(1)  … </a:t>
            </a:r>
            <a:r>
              <a:rPr lang="en-US">
                <a:solidFill>
                  <a:srgbClr val="FF0000"/>
                </a:solidFill>
              </a:rPr>
              <a:t>gives</a:t>
            </a:r>
            <a:r>
              <a:rPr lang="en-US"/>
              <a:t> him his hat (S5</a:t>
            </a:r>
            <a:r>
              <a:rPr lang="en-US" smtClean="0"/>
              <a:t>)</a:t>
            </a:r>
          </a:p>
          <a:p>
            <a:endParaRPr lang="en-US"/>
          </a:p>
          <a:p>
            <a:r>
              <a:rPr lang="en-US" smtClean="0"/>
              <a:t>(2)  … </a:t>
            </a:r>
            <a:r>
              <a:rPr lang="en-US">
                <a:solidFill>
                  <a:srgbClr val="FF0000"/>
                </a:solidFill>
              </a:rPr>
              <a:t>gave</a:t>
            </a:r>
            <a:r>
              <a:rPr lang="en-US"/>
              <a:t> it to the boy on the bicycle (S17)</a:t>
            </a:r>
          </a:p>
          <a:p>
            <a:endParaRPr lang="en-US" smtClean="0"/>
          </a:p>
          <a:p>
            <a:r>
              <a:rPr lang="en-US" smtClean="0"/>
              <a:t>(1)  double-object </a:t>
            </a:r>
            <a:r>
              <a:rPr lang="en-US"/>
              <a:t>ditransitive construction (</a:t>
            </a:r>
            <a:r>
              <a:rPr lang="en-US" i="1">
                <a:solidFill>
                  <a:srgbClr val="FF0000"/>
                </a:solidFill>
              </a:rPr>
              <a:t>give</a:t>
            </a:r>
            <a:r>
              <a:rPr lang="en-US" i="1"/>
              <a:t> R T</a:t>
            </a:r>
            <a:r>
              <a:rPr lang="en-US" smtClean="0"/>
              <a:t>)</a:t>
            </a:r>
          </a:p>
          <a:p>
            <a:endParaRPr lang="en-US"/>
          </a:p>
          <a:p>
            <a:r>
              <a:rPr lang="en-US" smtClean="0"/>
              <a:t>(2)  prepositional </a:t>
            </a:r>
            <a:r>
              <a:rPr lang="en-US"/>
              <a:t>object construction (</a:t>
            </a:r>
            <a:r>
              <a:rPr lang="en-US" i="1">
                <a:solidFill>
                  <a:srgbClr val="FF0000"/>
                </a:solidFill>
              </a:rPr>
              <a:t>give</a:t>
            </a:r>
            <a:r>
              <a:rPr lang="en-US" i="1"/>
              <a:t> T to R</a:t>
            </a:r>
            <a:r>
              <a:rPr lang="en-US"/>
              <a:t>)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3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457200" y="53352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600" strike="noStrike">
                <a:solidFill>
                  <a:srgbClr val="464646"/>
                </a:solidFill>
                <a:latin typeface="Trebuchet MS"/>
              </a:rPr>
              <a:t>Argument length per role in </a:t>
            </a:r>
            <a:r>
              <a:rPr lang="en-US" sz="2600" strike="noStrike" smtClean="0">
                <a:solidFill>
                  <a:srgbClr val="464646"/>
                </a:solidFill>
                <a:latin typeface="Trebuchet MS"/>
              </a:rPr>
              <a:t>Double </a:t>
            </a:r>
            <a:r>
              <a:rPr lang="en-US" sz="2600" strike="noStrike">
                <a:solidFill>
                  <a:srgbClr val="464646"/>
                </a:solidFill>
                <a:latin typeface="Trebuchet MS"/>
              </a:rPr>
              <a:t>Object </a:t>
            </a:r>
            <a:r>
              <a:rPr lang="en-US" sz="2600" strike="noStrike" smtClean="0">
                <a:solidFill>
                  <a:srgbClr val="464646"/>
                </a:solidFill>
                <a:latin typeface="Trebuchet MS"/>
              </a:rPr>
              <a:t/>
            </a:r>
            <a:br>
              <a:rPr lang="en-US" sz="2600" strike="noStrike" smtClean="0">
                <a:solidFill>
                  <a:srgbClr val="464646"/>
                </a:solidFill>
                <a:latin typeface="Trebuchet MS"/>
              </a:rPr>
            </a:br>
            <a:r>
              <a:rPr lang="en-US" sz="2600" strike="noStrike" smtClean="0">
                <a:solidFill>
                  <a:srgbClr val="464646"/>
                </a:solidFill>
                <a:latin typeface="Trebuchet MS"/>
              </a:rPr>
              <a:t>and </a:t>
            </a:r>
            <a:r>
              <a:rPr lang="en-US" sz="2600" strike="noStrike">
                <a:solidFill>
                  <a:srgbClr val="464646"/>
                </a:solidFill>
                <a:latin typeface="Trebuchet MS"/>
              </a:rPr>
              <a:t>Prepositional Object </a:t>
            </a:r>
            <a:r>
              <a:rPr lang="en-US" sz="2600" strike="noStrike" smtClean="0">
                <a:solidFill>
                  <a:srgbClr val="464646"/>
                </a:solidFill>
                <a:latin typeface="Trebuchet MS"/>
              </a:rPr>
              <a:t>constructions </a:t>
            </a:r>
            <a:r>
              <a:rPr lang="en-US" sz="1600" strike="noStrike">
                <a:solidFill>
                  <a:srgbClr val="464646"/>
                </a:solidFill>
                <a:latin typeface="Trebuchet MS"/>
              </a:rPr>
              <a:t>(p&lt;.001***)</a:t>
            </a:r>
            <a:endParaRPr sz="1100"/>
          </a:p>
        </p:txBody>
      </p:sp>
      <p:pic>
        <p:nvPicPr>
          <p:cNvPr id="757" name="Content Placeholder 5"/>
          <p:cNvPicPr/>
          <p:nvPr/>
        </p:nvPicPr>
        <p:blipFill>
          <a:blip r:embed="rId3"/>
          <a:stretch/>
        </p:blipFill>
        <p:spPr>
          <a:xfrm>
            <a:off x="1828800" y="1905120"/>
            <a:ext cx="5486040" cy="4571640"/>
          </a:xfrm>
          <a:prstGeom prst="rect">
            <a:avLst/>
          </a:prstGeom>
          <a:ln>
            <a:noFill/>
          </a:ln>
        </p:spPr>
      </p:pic>
      <p:sp>
        <p:nvSpPr>
          <p:cNvPr id="758" name="TextShape 2"/>
          <p:cNvSpPr txBox="1"/>
          <p:nvPr/>
        </p:nvSpPr>
        <p:spPr>
          <a:xfrm>
            <a:off x="2362320" y="0"/>
            <a:ext cx="4114440" cy="32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i="1" strike="noStrike">
                <a:solidFill>
                  <a:srgbClr val="FFFFFF"/>
                </a:solidFill>
                <a:latin typeface="Tahoma"/>
              </a:rPr>
              <a:t>Twelve Principles of Functional Explanation</a:t>
            </a:r>
            <a:endParaRPr/>
          </a:p>
        </p:txBody>
      </p:sp>
      <p:sp>
        <p:nvSpPr>
          <p:cNvPr id="759" name="TextShape 3"/>
          <p:cNvSpPr txBox="1"/>
          <p:nvPr/>
        </p:nvSpPr>
        <p:spPr>
          <a:xfrm>
            <a:off x="7620120" y="18360"/>
            <a:ext cx="1066320" cy="32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fld id="{7ED43E7A-AEDF-45F5-AFFE-6941A495B185}" type="slidenum">
              <a:rPr lang="en-US" sz="1400" strike="noStrike">
                <a:solidFill>
                  <a:srgbClr val="FFFFFF"/>
                </a:solidFill>
                <a:latin typeface="Tahoma"/>
              </a:rPr>
              <a:t>34</a:t>
            </a:fld>
            <a:endParaRPr/>
          </a:p>
        </p:txBody>
      </p:sp>
      <p:sp>
        <p:nvSpPr>
          <p:cNvPr id="760" name="CustomShape 4"/>
          <p:cNvSpPr/>
          <p:nvPr/>
        </p:nvSpPr>
        <p:spPr>
          <a:xfrm>
            <a:off x="2362320" y="6019920"/>
            <a:ext cx="4723920" cy="88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ahoma"/>
              </a:rPr>
              <a:t>A            R            T    A            R            T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ahoma"/>
              </a:rPr>
              <a:t>Role</a:t>
            </a:r>
            <a:endParaRPr/>
          </a:p>
        </p:txBody>
      </p:sp>
      <p:pic>
        <p:nvPicPr>
          <p:cNvPr id="761" name="Picture 7"/>
          <p:cNvPicPr/>
          <p:nvPr/>
        </p:nvPicPr>
        <p:blipFill>
          <a:blip r:embed="rId4"/>
          <a:stretch/>
        </p:blipFill>
        <p:spPr>
          <a:xfrm>
            <a:off x="476280" y="5181480"/>
            <a:ext cx="1124280" cy="930960"/>
          </a:xfrm>
          <a:prstGeom prst="rect">
            <a:avLst/>
          </a:prstGeom>
          <a:ln>
            <a:noFill/>
          </a:ln>
        </p:spPr>
      </p:pic>
      <p:pic>
        <p:nvPicPr>
          <p:cNvPr id="762" name="Content Placeholder 3"/>
          <p:cNvPicPr/>
          <p:nvPr/>
        </p:nvPicPr>
        <p:blipFill>
          <a:blip r:embed="rId5"/>
          <a:stretch/>
        </p:blipFill>
        <p:spPr>
          <a:xfrm>
            <a:off x="476280" y="2418120"/>
            <a:ext cx="1113480" cy="111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4020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smtClean="0"/>
              <a:t>give</a:t>
            </a:r>
            <a:r>
              <a:rPr lang="en-US" smtClean="0"/>
              <a:t> + </a:t>
            </a:r>
            <a:r>
              <a:rPr lang="en-US"/>
              <a:t>directional particle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tabLst>
                <a:tab pos="457200" algn="l"/>
                <a:tab pos="1828800" algn="l"/>
                <a:tab pos="6865938" algn="l"/>
              </a:tabLst>
            </a:pPr>
            <a:r>
              <a:rPr lang="en-US" sz="2800"/>
              <a:t>double-object ditransitive  </a:t>
            </a:r>
            <a:r>
              <a:rPr lang="en-US" sz="2800" smtClean="0"/>
              <a:t>+ </a:t>
            </a:r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r>
              <a:rPr lang="en-US" sz="2800" smtClean="0"/>
              <a:t>directional </a:t>
            </a:r>
            <a:r>
              <a:rPr lang="en-US" sz="2800"/>
              <a:t>particle (</a:t>
            </a:r>
            <a:r>
              <a:rPr lang="en-US" sz="2800" i="1"/>
              <a:t>back</a:t>
            </a:r>
            <a:r>
              <a:rPr lang="en-US" sz="2800"/>
              <a:t>)</a:t>
            </a:r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endParaRPr lang="en-US" sz="2800" smtClean="0"/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r>
              <a:rPr lang="en-US" sz="2800" smtClean="0"/>
              <a:t>… </a:t>
            </a:r>
            <a:r>
              <a:rPr lang="en-US" sz="2800"/>
              <a:t>gives him his hat </a:t>
            </a:r>
            <a:r>
              <a:rPr lang="en-US" sz="2800">
                <a:solidFill>
                  <a:srgbClr val="FF0000"/>
                </a:solidFill>
              </a:rPr>
              <a:t>back</a:t>
            </a:r>
            <a:r>
              <a:rPr lang="en-US" sz="2800"/>
              <a:t> </a:t>
            </a:r>
            <a:r>
              <a:rPr lang="en-US" sz="2800" smtClean="0"/>
              <a:t>	(</a:t>
            </a:r>
            <a:r>
              <a:rPr lang="en-US" sz="2800"/>
              <a:t>S3</a:t>
            </a:r>
            <a:r>
              <a:rPr lang="en-US" sz="2800" smtClean="0"/>
              <a:t>)</a:t>
            </a:r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endParaRPr lang="en-US" sz="2800"/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r>
              <a:rPr lang="en-US" sz="2800"/>
              <a:t>… gives him </a:t>
            </a:r>
            <a:r>
              <a:rPr lang="en-US" sz="2800">
                <a:solidFill>
                  <a:srgbClr val="FF0000"/>
                </a:solidFill>
              </a:rPr>
              <a:t>back</a:t>
            </a:r>
            <a:r>
              <a:rPr lang="en-US" sz="2800"/>
              <a:t> his hat </a:t>
            </a:r>
            <a:r>
              <a:rPr lang="en-US" sz="2800" smtClean="0"/>
              <a:t>	(</a:t>
            </a:r>
            <a:r>
              <a:rPr lang="en-US" sz="2800"/>
              <a:t>S6</a:t>
            </a:r>
            <a:r>
              <a:rPr lang="en-US" sz="2800" smtClean="0"/>
              <a:t>)</a:t>
            </a:r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endParaRPr lang="en-US" sz="2800"/>
          </a:p>
          <a:p>
            <a:pPr>
              <a:tabLst>
                <a:tab pos="457200" algn="l"/>
                <a:tab pos="1828800" algn="l"/>
                <a:tab pos="6865938" algn="l"/>
              </a:tabLst>
            </a:pPr>
            <a:r>
              <a:rPr lang="en-US" sz="2800"/>
              <a:t>… gives him </a:t>
            </a:r>
            <a:r>
              <a:rPr lang="en-US" sz="2800">
                <a:solidFill>
                  <a:srgbClr val="FF0000"/>
                </a:solidFill>
              </a:rPr>
              <a:t>back</a:t>
            </a:r>
            <a:r>
              <a:rPr lang="en-US" sz="2800"/>
              <a:t> the hat </a:t>
            </a:r>
            <a:r>
              <a:rPr lang="en-US" sz="2800" smtClean="0"/>
              <a:t>	(</a:t>
            </a:r>
            <a:r>
              <a:rPr lang="en-US" sz="2800"/>
              <a:t>S18</a:t>
            </a:r>
            <a:r>
              <a:rPr lang="en-US" sz="2800" smtClean="0"/>
              <a:t>)</a:t>
            </a: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" y="-28875"/>
            <a:ext cx="1066800" cy="329184"/>
          </a:xfrm>
        </p:spPr>
        <p:txBody>
          <a:bodyPr/>
          <a:lstStyle/>
          <a:p>
            <a:fld id="{49A0C8E7-6CE0-491A-B9B2-4BF9FAEE037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3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smtClean="0"/>
              <a:t>Transitive transfer: </a:t>
            </a:r>
            <a:r>
              <a:rPr lang="en-US" sz="3800" smtClean="0"/>
              <a:t>GIVE </a:t>
            </a:r>
            <a:r>
              <a:rPr lang="en-US" sz="3800"/>
              <a:t>without </a:t>
            </a:r>
            <a:r>
              <a:rPr lang="en-US" sz="3800" i="1"/>
              <a:t>give</a:t>
            </a:r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tabLst>
                <a:tab pos="457200" algn="l"/>
                <a:tab pos="7089775" algn="l"/>
              </a:tabLst>
            </a:pPr>
            <a:r>
              <a:rPr lang="en-US" sz="2800" smtClean="0"/>
              <a:t>… </a:t>
            </a:r>
            <a:r>
              <a:rPr lang="en-US" sz="2800"/>
              <a:t>for </a:t>
            </a:r>
            <a:r>
              <a:rPr lang="en-US" sz="2800">
                <a:solidFill>
                  <a:srgbClr val="FF0000"/>
                </a:solidFill>
              </a:rPr>
              <a:t>bringing</a:t>
            </a:r>
            <a:r>
              <a:rPr lang="en-US" sz="2800"/>
              <a:t> back his hat </a:t>
            </a:r>
            <a:r>
              <a:rPr lang="en-US" sz="2800" smtClean="0"/>
              <a:t>	(</a:t>
            </a:r>
            <a:r>
              <a:rPr lang="en-US" sz="2800"/>
              <a:t>S12)</a:t>
            </a:r>
          </a:p>
          <a:p>
            <a:pPr>
              <a:tabLst>
                <a:tab pos="457200" algn="l"/>
                <a:tab pos="7089775" algn="l"/>
              </a:tabLst>
            </a:pPr>
            <a:r>
              <a:rPr lang="en-US" sz="2800"/>
              <a:t>… </a:t>
            </a:r>
            <a:r>
              <a:rPr lang="en-US" sz="2800">
                <a:solidFill>
                  <a:srgbClr val="FF0000"/>
                </a:solidFill>
              </a:rPr>
              <a:t>returns</a:t>
            </a:r>
            <a:r>
              <a:rPr lang="en-US" sz="2800"/>
              <a:t> his hat </a:t>
            </a:r>
            <a:r>
              <a:rPr lang="en-US" sz="2800" smtClean="0"/>
              <a:t>	(</a:t>
            </a:r>
            <a:r>
              <a:rPr lang="en-US" sz="2800"/>
              <a:t>S1</a:t>
            </a:r>
            <a:r>
              <a:rPr lang="en-US" sz="2800" smtClean="0"/>
              <a:t>)</a:t>
            </a:r>
          </a:p>
          <a:p>
            <a:pPr>
              <a:tabLst>
                <a:tab pos="457200" algn="l"/>
                <a:tab pos="7089775" algn="l"/>
              </a:tabLst>
            </a:pPr>
            <a:endParaRPr lang="en-US" sz="2800" smtClean="0"/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  <a:tab pos="7089775" algn="l"/>
              </a:tabLst>
            </a:pPr>
            <a:r>
              <a:rPr lang="en-US" sz="2800" smtClean="0"/>
              <a:t>Transitive transfer codes the A and T directly. </a:t>
            </a:r>
            <a:endParaRPr lang="en-US" sz="2800"/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  <a:tab pos="7089775" algn="l"/>
              </a:tabLst>
            </a:pPr>
            <a:r>
              <a:rPr lang="en-US" sz="2800" smtClean="0"/>
              <a:t>But where’s the Recipient? </a:t>
            </a:r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  <a:tab pos="7089775" algn="l"/>
              </a:tabLst>
            </a:pPr>
            <a:r>
              <a:rPr lang="en-US" sz="2800" smtClean="0"/>
              <a:t>Not coded as a direct argument of the verb, but only </a:t>
            </a:r>
            <a:r>
              <a:rPr lang="en-US" sz="2800"/>
              <a:t>as </a:t>
            </a:r>
            <a:r>
              <a:rPr lang="en-US" sz="2800" smtClean="0"/>
              <a:t>the </a:t>
            </a:r>
            <a:r>
              <a:rPr lang="en-US" sz="2800" smtClean="0">
                <a:solidFill>
                  <a:srgbClr val="FF0000"/>
                </a:solidFill>
              </a:rPr>
              <a:t>possessor</a:t>
            </a:r>
            <a:r>
              <a:rPr lang="en-US" sz="2800" smtClean="0"/>
              <a:t> of the direct object (i.e. the theme </a:t>
            </a:r>
            <a:r>
              <a:rPr lang="en-US" sz="2800" i="1" smtClean="0">
                <a:solidFill>
                  <a:srgbClr val="FF0000"/>
                </a:solidFill>
              </a:rPr>
              <a:t>his </a:t>
            </a:r>
            <a:r>
              <a:rPr lang="en-US" sz="2800" i="1" smtClean="0"/>
              <a:t>hat</a:t>
            </a:r>
            <a:r>
              <a:rPr lang="en-US" sz="2800" smtClean="0"/>
              <a:t>)</a:t>
            </a: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7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Transitive transfer: GIVE without </a:t>
            </a:r>
            <a:r>
              <a:rPr lang="en-US" sz="3200" smtClean="0"/>
              <a:t>a recipient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tabLst>
                <a:tab pos="7031038" algn="l"/>
              </a:tabLst>
            </a:pPr>
            <a:r>
              <a:rPr lang="en-US" sz="2800" smtClean="0"/>
              <a:t>… </a:t>
            </a:r>
            <a:r>
              <a:rPr lang="en-US" sz="2800"/>
              <a:t>brings the hat </a:t>
            </a:r>
            <a:r>
              <a:rPr lang="en-US" sz="2800">
                <a:solidFill>
                  <a:srgbClr val="FF0000"/>
                </a:solidFill>
              </a:rPr>
              <a:t>back</a:t>
            </a:r>
            <a:r>
              <a:rPr lang="en-US" sz="2800"/>
              <a:t> </a:t>
            </a:r>
            <a:r>
              <a:rPr lang="en-US" sz="2800" smtClean="0"/>
              <a:t> 	(</a:t>
            </a:r>
            <a:r>
              <a:rPr lang="en-US" sz="2800"/>
              <a:t>S7</a:t>
            </a:r>
            <a:r>
              <a:rPr lang="en-US" sz="2800" smtClean="0"/>
              <a:t>)</a:t>
            </a:r>
          </a:p>
          <a:p>
            <a:pPr>
              <a:tabLst>
                <a:tab pos="7031038" algn="l"/>
              </a:tabLst>
            </a:pPr>
            <a:endParaRPr lang="en-US" sz="2800"/>
          </a:p>
          <a:p>
            <a:pPr>
              <a:tabLst>
                <a:tab pos="7031038" algn="l"/>
              </a:tabLst>
            </a:pPr>
            <a:r>
              <a:rPr lang="en-US" sz="2800"/>
              <a:t>… bring the hat </a:t>
            </a:r>
            <a:r>
              <a:rPr lang="en-US" sz="2800" smtClean="0">
                <a:solidFill>
                  <a:srgbClr val="FF0000"/>
                </a:solidFill>
              </a:rPr>
              <a:t>back</a:t>
            </a:r>
            <a:r>
              <a:rPr lang="en-US" sz="2800" smtClean="0"/>
              <a:t> 	(S2)</a:t>
            </a:r>
          </a:p>
          <a:p>
            <a:pPr>
              <a:tabLst>
                <a:tab pos="7031038" algn="l"/>
              </a:tabLst>
            </a:pPr>
            <a:endParaRPr lang="en-US" sz="2800"/>
          </a:p>
          <a:p>
            <a:pPr>
              <a:tabLst>
                <a:tab pos="7031038" algn="l"/>
              </a:tabLst>
            </a:pPr>
            <a:r>
              <a:rPr lang="en-US" sz="2800"/>
              <a:t>… </a:t>
            </a:r>
            <a:r>
              <a:rPr lang="en-US" sz="2800" smtClean="0"/>
              <a:t>for bringing </a:t>
            </a:r>
            <a:r>
              <a:rPr lang="en-US" sz="2800" smtClean="0">
                <a:solidFill>
                  <a:srgbClr val="FF0000"/>
                </a:solidFill>
              </a:rPr>
              <a:t>back</a:t>
            </a:r>
            <a:r>
              <a:rPr lang="en-US" sz="2800" smtClean="0"/>
              <a:t> </a:t>
            </a:r>
            <a:r>
              <a:rPr lang="en-US" sz="2800"/>
              <a:t>his hat 	(S12)</a:t>
            </a:r>
          </a:p>
          <a:p>
            <a:pPr>
              <a:tabLst>
                <a:tab pos="7031038" algn="l"/>
              </a:tabLst>
            </a:pPr>
            <a:endParaRPr lang="en-US" sz="2800"/>
          </a:p>
          <a:p>
            <a:pPr>
              <a:tabLst>
                <a:tab pos="7031038" algn="l"/>
              </a:tabLst>
            </a:pPr>
            <a:r>
              <a:rPr lang="en-US" sz="2800"/>
              <a:t>… goes </a:t>
            </a:r>
            <a:r>
              <a:rPr lang="en-US" sz="2800">
                <a:solidFill>
                  <a:srgbClr val="FF0000"/>
                </a:solidFill>
              </a:rPr>
              <a:t>back</a:t>
            </a:r>
            <a:r>
              <a:rPr lang="en-US" sz="2800"/>
              <a:t> with the hat </a:t>
            </a:r>
            <a:r>
              <a:rPr lang="en-US" sz="2800" smtClean="0"/>
              <a:t> 	(</a:t>
            </a:r>
            <a:r>
              <a:rPr lang="en-US" sz="2800"/>
              <a:t>S18</a:t>
            </a:r>
            <a:r>
              <a:rPr lang="en-US" sz="2800" smtClean="0"/>
              <a:t>)</a:t>
            </a: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7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Inference: The silent partner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mtClean="0"/>
          </a:p>
          <a:p>
            <a:r>
              <a:rPr lang="en-US" smtClean="0"/>
              <a:t>and </a:t>
            </a:r>
            <a:r>
              <a:rPr lang="en-US"/>
              <a:t>(0.3) one of the .. three boys </a:t>
            </a:r>
            <a:r>
              <a:rPr lang="en-US" b="1"/>
              <a:t>brings the hat </a:t>
            </a:r>
            <a:r>
              <a:rPr lang="en-US" b="1">
                <a:solidFill>
                  <a:srgbClr val="FF0000"/>
                </a:solidFill>
              </a:rPr>
              <a:t>back</a:t>
            </a:r>
            <a:r>
              <a:rPr lang="en-US"/>
              <a:t>,</a:t>
            </a:r>
          </a:p>
          <a:p>
            <a:pPr>
              <a:tabLst>
                <a:tab pos="457200" algn="l"/>
                <a:tab pos="1828800" algn="l"/>
                <a:tab pos="6626225" algn="l"/>
              </a:tabLst>
            </a:pPr>
            <a:r>
              <a:rPr lang="en-US" sz="2800" smtClean="0"/>
              <a:t>			(</a:t>
            </a:r>
            <a:r>
              <a:rPr lang="en-US" sz="2800"/>
              <a:t>S7</a:t>
            </a:r>
            <a:r>
              <a:rPr lang="en-US" sz="2800" smtClean="0"/>
              <a:t>)</a:t>
            </a:r>
          </a:p>
          <a:p>
            <a:pPr>
              <a:tabLst>
                <a:tab pos="457200" algn="l"/>
                <a:tab pos="1828800" algn="l"/>
                <a:tab pos="6626225" algn="l"/>
              </a:tabLst>
            </a:pPr>
            <a:endParaRPr lang="en-US" sz="2800"/>
          </a:p>
          <a:p>
            <a:pPr>
              <a:tabLst>
                <a:tab pos="457200" algn="l"/>
                <a:tab pos="1828800" algn="l"/>
                <a:tab pos="6626225" algn="l"/>
              </a:tabLst>
            </a:pPr>
            <a:r>
              <a:rPr lang="en-US" sz="2800" smtClean="0"/>
              <a:t>There is no overt expression of giving as such, but a transfer of the hat to its original owner is still communicated—by inference</a:t>
            </a:r>
          </a:p>
          <a:p>
            <a:pPr>
              <a:tabLst>
                <a:tab pos="457200" algn="l"/>
                <a:tab pos="1828800" algn="l"/>
                <a:tab pos="6626225" algn="l"/>
              </a:tabLst>
            </a:pPr>
            <a:endParaRPr lang="en-US" sz="2800"/>
          </a:p>
          <a:p>
            <a:pPr>
              <a:tabLst>
                <a:tab pos="457200" algn="l"/>
                <a:tab pos="1828800" algn="l"/>
                <a:tab pos="6626225" algn="l"/>
              </a:tabLst>
            </a:pP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2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‘Give’ &amp; ‘put’ </a:t>
            </a:r>
            <a:r>
              <a:rPr lang="en-US" smtClean="0"/>
              <a:t/>
            </a:r>
            <a:br>
              <a:rPr lang="en-US" smtClean="0"/>
            </a:br>
            <a:r>
              <a:rPr lang="en-US"/>
              <a:t> </a:t>
            </a:r>
            <a:r>
              <a:rPr lang="en-US" smtClean="0"/>
              <a:t>in </a:t>
            </a:r>
            <a:r>
              <a:rPr lang="en-US"/>
              <a:t>Sakapultek Maya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  Verbalizing </a:t>
            </a:r>
            <a:r>
              <a:rPr lang="en-US" i="1"/>
              <a:t>without ditransitives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55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</a:t>
            </a:r>
            <a:r>
              <a:rPr lang="en-US"/>
              <a:t>Pear Film around the world</a:t>
            </a:r>
          </a:p>
          <a:p>
            <a:r>
              <a:rPr lang="en-US"/>
              <a:t>Constraint and freedom</a:t>
            </a:r>
          </a:p>
          <a:p>
            <a:r>
              <a:rPr lang="en-US" smtClean="0"/>
              <a:t>Verbalization of experience</a:t>
            </a:r>
          </a:p>
          <a:p>
            <a:r>
              <a:rPr lang="en-US"/>
              <a:t>A case study: 3-participant events in </a:t>
            </a:r>
            <a:r>
              <a:rPr lang="en-US" smtClean="0"/>
              <a:t>Pear </a:t>
            </a:r>
            <a:r>
              <a:rPr lang="en-US"/>
              <a:t>Film</a:t>
            </a:r>
          </a:p>
          <a:p>
            <a:r>
              <a:rPr lang="en-US" smtClean="0"/>
              <a:t>Events in dynamic perspective</a:t>
            </a:r>
          </a:p>
          <a:p>
            <a:r>
              <a:rPr lang="en-US" smtClean="0"/>
              <a:t>Pear </a:t>
            </a:r>
            <a:r>
              <a:rPr lang="en-US"/>
              <a:t>Film World </a:t>
            </a:r>
            <a:r>
              <a:rPr lang="en-US" smtClean="0"/>
              <a:t>Corpus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6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ya’</a:t>
            </a:r>
            <a:r>
              <a:rPr lang="en-US" smtClean="0"/>
              <a:t> ‘put</a:t>
            </a:r>
            <a:r>
              <a:rPr lang="en-US" smtClean="0"/>
              <a:t>’</a:t>
            </a:r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839520" y="1631692"/>
            <a:ext cx="7534080" cy="4283010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x-  </a:t>
            </a:r>
            <a:r>
              <a:rPr lang="en-US" u="sng"/>
              <a:t>Ø</a:t>
            </a:r>
            <a:r>
              <a:rPr lang="en-US" smtClean="0"/>
              <a:t>-  </a:t>
            </a:r>
            <a:r>
              <a:rPr lang="en-US" u="sng" smtClean="0"/>
              <a:t>r</a:t>
            </a:r>
            <a:r>
              <a:rPr lang="en-US" smtClean="0"/>
              <a:t>-        </a:t>
            </a:r>
            <a:r>
              <a:rPr lang="en-US" i="1" smtClean="0">
                <a:solidFill>
                  <a:srgbClr val="FF0000"/>
                </a:solidFill>
              </a:rPr>
              <a:t>ya’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  qaj      </a:t>
            </a:r>
            <a:r>
              <a:rPr lang="en-US" i="1" smtClean="0"/>
              <a:t>p</a:t>
            </a:r>
            <a:r>
              <a:rPr lang="en-US" smtClean="0"/>
              <a:t>    </a:t>
            </a:r>
            <a:r>
              <a:rPr lang="en-US" b="1" smtClean="0"/>
              <a:t>l      chikech</a:t>
            </a:r>
            <a:r>
              <a:rPr lang="en-US" smtClean="0"/>
              <a:t>,</a:t>
            </a:r>
          </a:p>
          <a:p>
            <a:pPr marL="0" indent="0">
              <a:buNone/>
            </a:pPr>
            <a:r>
              <a:rPr lang="en-US" smtClean="0"/>
              <a:t>CP-</a:t>
            </a:r>
            <a:r>
              <a:rPr lang="en-US" u="sng" smtClean="0"/>
              <a:t>3abs</a:t>
            </a:r>
            <a:r>
              <a:rPr lang="en-US" smtClean="0"/>
              <a:t>-</a:t>
            </a:r>
            <a:r>
              <a:rPr lang="en-US" u="sng" smtClean="0"/>
              <a:t>3erg</a:t>
            </a:r>
            <a:r>
              <a:rPr lang="en-US" smtClean="0"/>
              <a:t>-</a:t>
            </a:r>
            <a:r>
              <a:rPr lang="en-US" i="1" smtClean="0">
                <a:solidFill>
                  <a:srgbClr val="FF0000"/>
                </a:solidFill>
              </a:rPr>
              <a:t>put</a:t>
            </a:r>
            <a:r>
              <a:rPr lang="en-US" b="1" smtClean="0"/>
              <a:t>  </a:t>
            </a:r>
            <a:r>
              <a:rPr lang="en-US" smtClean="0"/>
              <a:t>down   </a:t>
            </a:r>
            <a:r>
              <a:rPr lang="en-US" i="1" smtClean="0"/>
              <a:t>at</a:t>
            </a:r>
            <a:r>
              <a:rPr lang="en-US" smtClean="0"/>
              <a:t>   </a:t>
            </a:r>
            <a:r>
              <a:rPr lang="en-US" b="1" smtClean="0"/>
              <a:t>the basket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spcBef>
                <a:spcPts val="1089"/>
              </a:spcBef>
              <a:buNone/>
            </a:pPr>
            <a:r>
              <a:rPr lang="en-US" u="sng" smtClean="0"/>
              <a:t>he</a:t>
            </a:r>
            <a:r>
              <a:rPr lang="en-US" smtClean="0"/>
              <a:t> </a:t>
            </a:r>
            <a:r>
              <a:rPr lang="en-US" i="1" smtClean="0">
                <a:solidFill>
                  <a:srgbClr val="FF0000"/>
                </a:solidFill>
              </a:rPr>
              <a:t>put</a:t>
            </a:r>
            <a:r>
              <a:rPr lang="en-US" smtClean="0"/>
              <a:t> </a:t>
            </a:r>
            <a:r>
              <a:rPr lang="en-US" u="sng" smtClean="0"/>
              <a:t>it</a:t>
            </a:r>
            <a:r>
              <a:rPr lang="en-US" smtClean="0"/>
              <a:t> </a:t>
            </a:r>
            <a:r>
              <a:rPr lang="en-US" i="1" smtClean="0"/>
              <a:t>in</a:t>
            </a:r>
            <a:r>
              <a:rPr lang="en-US" smtClean="0"/>
              <a:t> </a:t>
            </a:r>
            <a:r>
              <a:rPr lang="en-US" b="1" smtClean="0"/>
              <a:t>the basket</a:t>
            </a:r>
            <a:r>
              <a:rPr lang="en-US" smtClean="0"/>
              <a:t>,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70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smtClean="0"/>
              <a:t>ya’</a:t>
            </a:r>
            <a:r>
              <a:rPr lang="en-US" smtClean="0"/>
              <a:t> ‘give’: Transitive transfer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839520" y="1631692"/>
            <a:ext cx="7534080" cy="4283010"/>
          </a:xfrm>
        </p:spPr>
        <p:txBody>
          <a:bodyPr/>
          <a:lstStyle/>
          <a:p>
            <a:pPr marL="0" indent="0">
              <a:buNone/>
            </a:pPr>
            <a:r>
              <a:rPr lang="en-US" sz="2200"/>
              <a:t>i      </a:t>
            </a:r>
            <a:r>
              <a:rPr lang="en-US" sz="2200" smtClean="0"/>
              <a:t> tik’ara</a:t>
            </a:r>
            <a:r>
              <a:rPr lang="en-US" sz="2200"/>
              <a:t>’  x-   </a:t>
            </a:r>
            <a:r>
              <a:rPr lang="en-US" sz="2200" u="sng"/>
              <a:t>Ø</a:t>
            </a:r>
            <a:r>
              <a:rPr lang="en-US" sz="2200"/>
              <a:t>-  </a:t>
            </a:r>
            <a:r>
              <a:rPr lang="en-US" sz="2200" smtClean="0"/>
              <a:t>  aa-   </a:t>
            </a:r>
            <a:r>
              <a:rPr lang="en-US" sz="2200" u="sng"/>
              <a:t>r</a:t>
            </a:r>
            <a:r>
              <a:rPr lang="en-US" sz="2200"/>
              <a:t>-  </a:t>
            </a:r>
            <a:r>
              <a:rPr lang="en-US" sz="2200" smtClean="0"/>
              <a:t>  </a:t>
            </a:r>
            <a:r>
              <a:rPr lang="en-US" sz="2200" i="1">
                <a:solidFill>
                  <a:srgbClr val="FF0000"/>
                </a:solidFill>
              </a:rPr>
              <a:t>ya’</a:t>
            </a:r>
            <a:r>
              <a:rPr lang="en-US" sz="2200"/>
              <a:t>    </a:t>
            </a:r>
            <a:r>
              <a:rPr lang="en-US" sz="2200" smtClean="0"/>
              <a:t>kan        </a:t>
            </a:r>
            <a:r>
              <a:rPr lang="en-US" sz="2200" b="1"/>
              <a:t>n      pwe’</a:t>
            </a:r>
            <a:r>
              <a:rPr lang="en-US" sz="2200"/>
              <a:t>, </a:t>
            </a:r>
          </a:p>
          <a:p>
            <a:pPr marL="0" indent="0">
              <a:buNone/>
            </a:pPr>
            <a:r>
              <a:rPr lang="en-US" sz="2200"/>
              <a:t>and  then     </a:t>
            </a:r>
            <a:r>
              <a:rPr lang="en-US" sz="2200" smtClean="0"/>
              <a:t>  CP-</a:t>
            </a:r>
            <a:r>
              <a:rPr lang="en-US" sz="2200" u="sng" smtClean="0"/>
              <a:t>3abs</a:t>
            </a:r>
            <a:r>
              <a:rPr lang="en-US" sz="2200" smtClean="0"/>
              <a:t>-LAT-</a:t>
            </a:r>
            <a:r>
              <a:rPr lang="en-US" sz="2200" u="sng" smtClean="0"/>
              <a:t>3erg</a:t>
            </a:r>
            <a:r>
              <a:rPr lang="en-US" sz="2200" smtClean="0"/>
              <a:t>-</a:t>
            </a:r>
            <a:r>
              <a:rPr lang="en-US" sz="2200" i="1" smtClean="0">
                <a:solidFill>
                  <a:srgbClr val="FF0000"/>
                </a:solidFill>
              </a:rPr>
              <a:t>put</a:t>
            </a:r>
            <a:r>
              <a:rPr lang="en-US" sz="2200" smtClean="0"/>
              <a:t>   remain   </a:t>
            </a:r>
            <a:r>
              <a:rPr lang="en-US" sz="2200" b="1" smtClean="0"/>
              <a:t>that  hat</a:t>
            </a:r>
          </a:p>
          <a:p>
            <a:pPr marL="0" indent="0">
              <a:buNone/>
            </a:pPr>
            <a:endParaRPr lang="en-US" sz="2200" b="1"/>
          </a:p>
          <a:p>
            <a:pPr marL="0" indent="0">
              <a:buNone/>
            </a:pPr>
            <a:r>
              <a:rPr lang="en-US" sz="2200"/>
              <a:t>and  then </a:t>
            </a:r>
            <a:r>
              <a:rPr lang="en-US" sz="2200" u="sng"/>
              <a:t>he</a:t>
            </a:r>
            <a:r>
              <a:rPr lang="en-US" sz="2200"/>
              <a:t> went and </a:t>
            </a:r>
            <a:r>
              <a:rPr lang="en-US" sz="2200" i="1">
                <a:solidFill>
                  <a:srgbClr val="FF0000"/>
                </a:solidFill>
              </a:rPr>
              <a:t>gave</a:t>
            </a:r>
            <a:r>
              <a:rPr lang="en-US" sz="2200" i="1"/>
              <a:t> back</a:t>
            </a:r>
            <a:r>
              <a:rPr lang="en-US" sz="2200"/>
              <a:t> </a:t>
            </a:r>
            <a:r>
              <a:rPr lang="en-US" sz="2200" b="1"/>
              <a:t>that hat</a:t>
            </a:r>
            <a:r>
              <a:rPr lang="en-US" sz="2200" smtClean="0"/>
              <a:t>,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85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smtClean="0"/>
              <a:t>Compare English ‘bring back’ = ‘give’</a:t>
            </a:r>
            <a:endParaRPr lang="en-US" sz="360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839520" y="1631692"/>
            <a:ext cx="7534080" cy="4283010"/>
          </a:xfrm>
        </p:spPr>
        <p:txBody>
          <a:bodyPr/>
          <a:lstStyle/>
          <a:p>
            <a:pPr marL="0" indent="0">
              <a:buNone/>
            </a:pPr>
            <a:r>
              <a:rPr lang="en-US" sz="2200"/>
              <a:t>i      </a:t>
            </a:r>
            <a:r>
              <a:rPr lang="en-US" sz="2200" smtClean="0"/>
              <a:t> tik’ara</a:t>
            </a:r>
            <a:r>
              <a:rPr lang="en-US" sz="2200"/>
              <a:t>’  x-   </a:t>
            </a:r>
            <a:r>
              <a:rPr lang="en-US" sz="2200" u="sng"/>
              <a:t>Ø</a:t>
            </a:r>
            <a:r>
              <a:rPr lang="en-US" sz="2200"/>
              <a:t>-  </a:t>
            </a:r>
            <a:r>
              <a:rPr lang="en-US" sz="2200" smtClean="0"/>
              <a:t>  aa-   </a:t>
            </a:r>
            <a:r>
              <a:rPr lang="en-US" sz="2200" u="sng"/>
              <a:t>r</a:t>
            </a:r>
            <a:r>
              <a:rPr lang="en-US" sz="2200"/>
              <a:t>-  </a:t>
            </a:r>
            <a:r>
              <a:rPr lang="en-US" sz="2200" smtClean="0"/>
              <a:t>  </a:t>
            </a:r>
            <a:r>
              <a:rPr lang="en-US" sz="2200" i="1">
                <a:solidFill>
                  <a:srgbClr val="FF0000"/>
                </a:solidFill>
              </a:rPr>
              <a:t>ya’</a:t>
            </a:r>
            <a:r>
              <a:rPr lang="en-US" sz="2200"/>
              <a:t>    </a:t>
            </a:r>
            <a:r>
              <a:rPr lang="en-US" sz="2200" smtClean="0">
                <a:solidFill>
                  <a:srgbClr val="FF0000"/>
                </a:solidFill>
              </a:rPr>
              <a:t>kan</a:t>
            </a:r>
            <a:r>
              <a:rPr lang="en-US" sz="2200" smtClean="0"/>
              <a:t>        </a:t>
            </a:r>
            <a:r>
              <a:rPr lang="en-US" sz="2200" b="1"/>
              <a:t>n      pwe’</a:t>
            </a:r>
            <a:r>
              <a:rPr lang="en-US" sz="2200"/>
              <a:t>, </a:t>
            </a:r>
          </a:p>
          <a:p>
            <a:pPr marL="0" indent="0">
              <a:buNone/>
            </a:pPr>
            <a:r>
              <a:rPr lang="en-US" sz="2200"/>
              <a:t>and  then     </a:t>
            </a:r>
            <a:r>
              <a:rPr lang="en-US" sz="2200" smtClean="0"/>
              <a:t>  CP-</a:t>
            </a:r>
            <a:r>
              <a:rPr lang="en-US" sz="2200" u="sng" smtClean="0"/>
              <a:t>3abs</a:t>
            </a:r>
            <a:r>
              <a:rPr lang="en-US" sz="2200" smtClean="0"/>
              <a:t>-LAT-</a:t>
            </a:r>
            <a:r>
              <a:rPr lang="en-US" sz="2200" u="sng" smtClean="0"/>
              <a:t>3erg</a:t>
            </a:r>
            <a:r>
              <a:rPr lang="en-US" sz="2200" smtClean="0"/>
              <a:t>-</a:t>
            </a:r>
            <a:r>
              <a:rPr lang="en-US" sz="2200" i="1" smtClean="0">
                <a:solidFill>
                  <a:srgbClr val="FF0000"/>
                </a:solidFill>
              </a:rPr>
              <a:t>put</a:t>
            </a:r>
            <a:r>
              <a:rPr lang="en-US" sz="2200" smtClean="0"/>
              <a:t>   </a:t>
            </a:r>
            <a:r>
              <a:rPr lang="en-US" sz="2200" smtClean="0">
                <a:solidFill>
                  <a:srgbClr val="FF0000"/>
                </a:solidFill>
              </a:rPr>
              <a:t>remain</a:t>
            </a:r>
            <a:r>
              <a:rPr lang="en-US" sz="2200" smtClean="0"/>
              <a:t>   </a:t>
            </a:r>
            <a:r>
              <a:rPr lang="en-US" sz="2200" b="1" smtClean="0"/>
              <a:t>that  hat</a:t>
            </a:r>
            <a:endParaRPr lang="en-US" sz="2200" b="1"/>
          </a:p>
          <a:p>
            <a:pPr marL="0" indent="0">
              <a:buNone/>
            </a:pPr>
            <a:r>
              <a:rPr lang="en-US" sz="2200"/>
              <a:t>and  then </a:t>
            </a:r>
            <a:r>
              <a:rPr lang="en-US" sz="2200" u="sng"/>
              <a:t>he</a:t>
            </a:r>
            <a:r>
              <a:rPr lang="en-US" sz="2200"/>
              <a:t> went and </a:t>
            </a:r>
            <a:r>
              <a:rPr lang="en-US" sz="2200" i="1">
                <a:solidFill>
                  <a:srgbClr val="FF0000"/>
                </a:solidFill>
              </a:rPr>
              <a:t>gave</a:t>
            </a:r>
            <a:r>
              <a:rPr lang="en-US" sz="2200" i="1"/>
              <a:t> </a:t>
            </a:r>
            <a:r>
              <a:rPr lang="en-US" sz="2200" i="1">
                <a:solidFill>
                  <a:srgbClr val="FF0000"/>
                </a:solidFill>
              </a:rPr>
              <a:t>back</a:t>
            </a:r>
            <a:r>
              <a:rPr lang="en-US" sz="2200"/>
              <a:t> </a:t>
            </a:r>
            <a:r>
              <a:rPr lang="en-US" sz="2200" b="1"/>
              <a:t>that hat</a:t>
            </a:r>
            <a:r>
              <a:rPr lang="en-US" sz="2200" smtClean="0"/>
              <a:t>,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smtClean="0"/>
              <a:t>Cf. the minor pattern in English: </a:t>
            </a:r>
          </a:p>
          <a:p>
            <a:pPr marL="0" indent="0">
              <a:buNone/>
            </a:pPr>
            <a:r>
              <a:rPr lang="en-US" sz="2000"/>
              <a:t>and (0.3) one of the .. three boys </a:t>
            </a:r>
            <a:r>
              <a:rPr lang="en-US" sz="2000" b="1">
                <a:solidFill>
                  <a:srgbClr val="FF0000"/>
                </a:solidFill>
              </a:rPr>
              <a:t>brings</a:t>
            </a:r>
            <a:r>
              <a:rPr lang="en-US" sz="2000" b="1"/>
              <a:t> the hat </a:t>
            </a:r>
            <a:r>
              <a:rPr lang="en-US" sz="2000" b="1">
                <a:solidFill>
                  <a:srgbClr val="FF0000"/>
                </a:solidFill>
              </a:rPr>
              <a:t>back</a:t>
            </a:r>
            <a:r>
              <a:rPr lang="en-US" sz="2000" smtClean="0"/>
              <a:t>,       </a:t>
            </a:r>
            <a:r>
              <a:rPr lang="en-US" sz="2400" smtClean="0"/>
              <a:t>(</a:t>
            </a:r>
            <a:r>
              <a:rPr lang="en-US" sz="2400"/>
              <a:t>S7)</a:t>
            </a:r>
          </a:p>
          <a:p>
            <a:pPr marL="0" indent="0">
              <a:buNone/>
            </a:pPr>
            <a:endParaRPr lang="en-US" sz="2200" smtClean="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26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smtClean="0"/>
              <a:t>Social </a:t>
            </a:r>
            <a:r>
              <a:rPr lang="en-US" sz="3200"/>
              <a:t>&amp; </a:t>
            </a:r>
            <a:r>
              <a:rPr lang="en-US" sz="3200" smtClean="0"/>
              <a:t>non-social events in Sakapultek Maya</a:t>
            </a:r>
            <a:endParaRPr lang="en-US" sz="3200"/>
          </a:p>
        </p:txBody>
      </p:sp>
      <p:sp>
        <p:nvSpPr>
          <p:cNvPr id="21507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mtClean="0"/>
              <a:t>Social event</a:t>
            </a:r>
            <a:br>
              <a:rPr lang="en-US" smtClean="0"/>
            </a:br>
            <a:r>
              <a:rPr lang="en-US" sz="1600"/>
              <a:t>(3-participant)</a:t>
            </a:r>
            <a:endParaRPr lang="en-US" smtClean="0"/>
          </a:p>
        </p:txBody>
      </p:sp>
      <p:sp>
        <p:nvSpPr>
          <p:cNvPr id="21508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mtClean="0"/>
              <a:t>Non-social event</a:t>
            </a:r>
            <a:br>
              <a:rPr lang="en-US" smtClean="0"/>
            </a:br>
            <a:r>
              <a:rPr lang="en-US" sz="1600"/>
              <a:t>(3-participant)</a:t>
            </a:r>
            <a:endParaRPr lang="en-US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563041" y="5364564"/>
            <a:ext cx="4039200" cy="502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sz="3200" b="1" i="1" kern="0" smtClean="0">
                <a:solidFill>
                  <a:srgbClr val="FF0000"/>
                </a:solidFill>
              </a:rPr>
              <a:t>ya’</a:t>
            </a:r>
            <a:endParaRPr lang="en-US" sz="3200" b="1" i="1" kern="0" dirty="0">
              <a:solidFill>
                <a:srgbClr val="FF0000"/>
              </a:solidFill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4710240" y="5364564"/>
            <a:ext cx="4042080" cy="502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 anchor="b"/>
          <a:lstStyle/>
          <a:p>
            <a:pPr algn="ctr" eaLnBrk="0">
              <a:spcAft>
                <a:spcPts val="1293"/>
              </a:spcAft>
              <a:defRPr/>
            </a:pPr>
            <a:r>
              <a:rPr lang="en-US" sz="3200" b="1" i="1" kern="0" smtClean="0">
                <a:solidFill>
                  <a:srgbClr val="FF0000"/>
                </a:solidFill>
              </a:rPr>
              <a:t>ya’</a:t>
            </a:r>
            <a:endParaRPr lang="en-US" sz="3200" b="1" i="1" kern="0" dirty="0">
              <a:solidFill>
                <a:srgbClr val="FF0000"/>
              </a:solidFill>
            </a:endParaRPr>
          </a:p>
        </p:txBody>
      </p:sp>
      <p:pic>
        <p:nvPicPr>
          <p:cNvPr id="3" name="Pear film clip 7 - give pears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85" y="2299971"/>
            <a:ext cx="4039200" cy="3030078"/>
          </a:xfrm>
        </p:spPr>
      </p:pic>
      <p:pic>
        <p:nvPicPr>
          <p:cNvPr id="5" name="Pear film clip 1 - put pears.wm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0240" y="2253837"/>
            <a:ext cx="4042080" cy="3031518"/>
          </a:xfrm>
        </p:spPr>
      </p:pic>
      <p:pic>
        <p:nvPicPr>
          <p:cNvPr id="10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4114800" cy="329184"/>
          </a:xfrm>
        </p:spPr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mtClean="0"/>
              <a:t>Constructions as verbalization strategies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Different languages grammaticize different solutions </a:t>
            </a:r>
            <a:r>
              <a:rPr lang="en-US"/>
              <a:t>to the verbalization </a:t>
            </a:r>
            <a:r>
              <a:rPr lang="en-US" smtClean="0"/>
              <a:t>problem</a:t>
            </a:r>
          </a:p>
          <a:p>
            <a:r>
              <a:rPr lang="en-US" smtClean="0"/>
              <a:t>Some languages offer </a:t>
            </a:r>
            <a:r>
              <a:rPr lang="en-US"/>
              <a:t>ditransitive verbs </a:t>
            </a:r>
            <a:r>
              <a:rPr lang="en-US" smtClean="0"/>
              <a:t>and a double-object ditransitive construction (e.g. English)</a:t>
            </a:r>
          </a:p>
          <a:p>
            <a:r>
              <a:rPr lang="en-US"/>
              <a:t>Others have no ditransitive </a:t>
            </a:r>
            <a:r>
              <a:rPr lang="en-US" smtClean="0"/>
              <a:t>verbs or double-object ditransitive construction (e.g. Sakapultek Maya)</a:t>
            </a:r>
            <a:endParaRPr lang="en-US"/>
          </a:p>
          <a:p>
            <a:pPr marL="0" indent="0">
              <a:buNone/>
            </a:pPr>
            <a:endParaRPr lang="en-US" smtClean="0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9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781800" cy="1752600"/>
          </a:xfrm>
        </p:spPr>
        <p:txBody>
          <a:bodyPr>
            <a:normAutofit/>
          </a:bodyPr>
          <a:lstStyle/>
          <a:p>
            <a:r>
              <a:rPr lang="en-US" sz="2800" smtClean="0"/>
              <a:t>The verbalization of experienced events</a:t>
            </a: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83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Verbalization of events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Verbalization </a:t>
            </a:r>
            <a:r>
              <a:rPr lang="en-US" smtClean="0"/>
              <a:t>of events involves real-time processes </a:t>
            </a:r>
            <a:r>
              <a:rPr lang="en-US"/>
              <a:t>that </a:t>
            </a:r>
            <a:r>
              <a:rPr lang="en-US" smtClean="0"/>
              <a:t>bring together:</a:t>
            </a:r>
          </a:p>
          <a:p>
            <a:pPr lvl="1"/>
            <a:r>
              <a:rPr lang="en-US" smtClean="0"/>
              <a:t>cognition</a:t>
            </a:r>
          </a:p>
          <a:p>
            <a:pPr lvl="1"/>
            <a:r>
              <a:rPr lang="en-US" smtClean="0"/>
              <a:t>communication</a:t>
            </a:r>
          </a:p>
          <a:p>
            <a:pPr lvl="1"/>
            <a:r>
              <a:rPr lang="en-US" smtClean="0"/>
              <a:t>constructions</a:t>
            </a:r>
            <a:endParaRPr lang="en-US"/>
          </a:p>
          <a:p>
            <a:r>
              <a:rPr lang="en-US" smtClean="0"/>
              <a:t>Verbalization of events is the result of a dynamic, reciprocal interaction between recalled mental imagery, the online sequential selection of linguistic expressions, and monitoring of the dynamic circuit</a:t>
            </a:r>
          </a:p>
          <a:p>
            <a:r>
              <a:rPr lang="en-US" smtClean="0"/>
              <a:t>We are just beginning to formulate ways of investigating verbalization as a dynamic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3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smtClean="0"/>
              <a:t>Conclusions: Verbs </a:t>
            </a:r>
            <a:r>
              <a:rPr lang="en-US" sz="4000"/>
              <a:t>&amp;</a:t>
            </a:r>
            <a:r>
              <a:rPr lang="en-US" sz="4000" smtClean="0"/>
              <a:t> events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Are events </a:t>
            </a:r>
            <a:r>
              <a:rPr lang="en-US" smtClean="0"/>
              <a:t>inherently transitive, ditransitive, etc.?</a:t>
            </a:r>
          </a:p>
          <a:p>
            <a:r>
              <a:rPr lang="en-US" smtClean="0"/>
              <a:t>Not necessarily</a:t>
            </a:r>
            <a:endParaRPr lang="en-US"/>
          </a:p>
          <a:p>
            <a:r>
              <a:rPr lang="en-US" smtClean="0"/>
              <a:t>In </a:t>
            </a:r>
            <a:r>
              <a:rPr lang="en-US"/>
              <a:t>Sakapultek, </a:t>
            </a:r>
            <a:r>
              <a:rPr lang="en-US" smtClean="0"/>
              <a:t>absence </a:t>
            </a:r>
            <a:r>
              <a:rPr lang="en-US"/>
              <a:t>of a double-object ditransitive </a:t>
            </a:r>
            <a:r>
              <a:rPr lang="en-US" smtClean="0"/>
              <a:t>construction is linked to the grammar’s </a:t>
            </a:r>
            <a:r>
              <a:rPr lang="en-US"/>
              <a:t>routine </a:t>
            </a:r>
            <a:r>
              <a:rPr lang="en-US" smtClean="0"/>
              <a:t>exploitation of the Transitive </a:t>
            </a:r>
            <a:r>
              <a:rPr lang="en-US"/>
              <a:t>Transfer </a:t>
            </a:r>
            <a:r>
              <a:rPr lang="en-US" smtClean="0"/>
              <a:t>strategy</a:t>
            </a:r>
          </a:p>
          <a:p>
            <a:r>
              <a:rPr lang="en-US" smtClean="0"/>
              <a:t>The Transitive </a:t>
            </a:r>
            <a:r>
              <a:rPr lang="en-US"/>
              <a:t>Transfer strategy </a:t>
            </a:r>
            <a:r>
              <a:rPr lang="en-US" smtClean="0"/>
              <a:t>uses a 2 core arguments, and only implicates </a:t>
            </a:r>
            <a:r>
              <a:rPr lang="en-US" smtClean="0"/>
              <a:t>a </a:t>
            </a:r>
            <a:r>
              <a:rPr lang="en-US" smtClean="0"/>
              <a:t>3rd participant (the Recipient)</a:t>
            </a:r>
            <a:endParaRPr lang="en-US" smtClean="0"/>
          </a:p>
          <a:p>
            <a:pPr lvl="1"/>
            <a:r>
              <a:rPr lang="en-US" smtClean="0"/>
              <a:t>By using a directional </a:t>
            </a:r>
            <a:r>
              <a:rPr lang="en-US" smtClean="0"/>
              <a:t>particle</a:t>
            </a:r>
          </a:p>
          <a:p>
            <a:pPr lvl="1"/>
            <a:r>
              <a:rPr lang="en-US"/>
              <a:t>By using </a:t>
            </a:r>
            <a:r>
              <a:rPr lang="en-US"/>
              <a:t>a </a:t>
            </a:r>
            <a:r>
              <a:rPr lang="en-US" smtClean="0"/>
              <a:t>possessor-marking </a:t>
            </a:r>
            <a:r>
              <a:rPr lang="en-US" smtClean="0"/>
              <a:t>of </a:t>
            </a:r>
            <a:r>
              <a:rPr lang="en-US" smtClean="0"/>
              <a:t>the transferred entity (Theme)</a:t>
            </a:r>
            <a:endParaRPr lang="en-US" smtClean="0"/>
          </a:p>
          <a:p>
            <a:r>
              <a:rPr lang="en-US" smtClean="0"/>
              <a:t>What in English is an infrequent pattern </a:t>
            </a:r>
            <a:r>
              <a:rPr lang="en-US"/>
              <a:t>of inference </a:t>
            </a:r>
            <a:r>
              <a:rPr lang="en-US" smtClean="0"/>
              <a:t>is grammaticized as a major pattern in Sakapultek </a:t>
            </a:r>
            <a:r>
              <a:rPr lang="en-US" smtClean="0"/>
              <a:t>Maya</a:t>
            </a:r>
          </a:p>
          <a:p>
            <a:r>
              <a:rPr lang="en-US" smtClean="0"/>
              <a:t>Constructions are resources for dynamic event verbalization</a:t>
            </a:r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8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What’s next?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It’s up to you!</a:t>
            </a:r>
          </a:p>
          <a:p>
            <a:r>
              <a:rPr lang="en-US" smtClean="0"/>
              <a:t>More languages</a:t>
            </a:r>
          </a:p>
          <a:p>
            <a:r>
              <a:rPr lang="en-US"/>
              <a:t>M</a:t>
            </a:r>
            <a:r>
              <a:rPr lang="en-US" smtClean="0"/>
              <a:t>ore experimental innovation</a:t>
            </a:r>
          </a:p>
          <a:p>
            <a:r>
              <a:rPr lang="en-US"/>
              <a:t>M</a:t>
            </a:r>
            <a:r>
              <a:rPr lang="en-US" smtClean="0"/>
              <a:t>ore collaboration</a:t>
            </a:r>
          </a:p>
          <a:p>
            <a:r>
              <a:rPr lang="en-US" smtClean="0"/>
              <a:t>More cross-linguistic comparison</a:t>
            </a:r>
          </a:p>
          <a:p>
            <a:endParaRPr lang="en-US" smtClean="0"/>
          </a:p>
          <a:p>
            <a:r>
              <a:rPr lang="en-US" smtClean="0"/>
              <a:t>         Pear Film World Corpus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33400" y="4800600"/>
            <a:ext cx="7620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9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mtClean="0"/>
              <a:t>Pear Film </a:t>
            </a:r>
            <a:r>
              <a:rPr lang="en-US" sz="3600"/>
              <a:t>studies: 3 </a:t>
            </a:r>
            <a:r>
              <a:rPr lang="en-US" sz="3600" smtClean="0"/>
              <a:t>generations</a:t>
            </a:r>
            <a:endParaRPr lang="en-US" sz="360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184692"/>
              </p:ext>
            </p:extLst>
          </p:nvPr>
        </p:nvGraphicFramePr>
        <p:xfrm>
          <a:off x="457200" y="1524000"/>
          <a:ext cx="8229600" cy="5458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43200"/>
                <a:gridCol w="2743200"/>
                <a:gridCol w="2743200"/>
              </a:tblGrid>
              <a:tr h="741435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2"/>
                          </a:solidFill>
                          <a:effectLst/>
                        </a:rPr>
                        <a:t>1st </a:t>
                      </a:r>
                      <a:r>
                        <a:rPr lang="en-US" sz="2800" smtClean="0">
                          <a:solidFill>
                            <a:schemeClr val="tx2"/>
                          </a:solidFill>
                          <a:effectLst/>
                        </a:rPr>
                        <a:t>generation </a:t>
                      </a:r>
                      <a:r>
                        <a:rPr lang="en-US" sz="3200">
                          <a:solidFill>
                            <a:schemeClr val="tx2"/>
                          </a:solidFill>
                          <a:effectLst/>
                        </a:rPr>
                        <a:t>(1970’s)</a:t>
                      </a:r>
                      <a:endParaRPr lang="en-US" sz="28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8100" marT="36576" marB="36576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2"/>
                          </a:solidFill>
                          <a:effectLst/>
                        </a:rPr>
                        <a:t>2nd </a:t>
                      </a:r>
                      <a:r>
                        <a:rPr lang="en-US" sz="2800" smtClean="0">
                          <a:solidFill>
                            <a:schemeClr val="tx2"/>
                          </a:solidFill>
                          <a:effectLst/>
                        </a:rPr>
                        <a:t>generation </a:t>
                      </a:r>
                      <a:r>
                        <a:rPr lang="en-US" sz="3200">
                          <a:solidFill>
                            <a:schemeClr val="tx2"/>
                          </a:solidFill>
                          <a:effectLst/>
                        </a:rPr>
                        <a:t>(1980’s)</a:t>
                      </a:r>
                      <a:endParaRPr lang="en-US" sz="28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8100" marT="36576" marB="36576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2"/>
                          </a:solidFill>
                          <a:effectLst/>
                        </a:rPr>
                        <a:t>3rd </a:t>
                      </a:r>
                      <a:r>
                        <a:rPr lang="en-US" sz="2800" smtClean="0">
                          <a:solidFill>
                            <a:schemeClr val="tx2"/>
                          </a:solidFill>
                          <a:effectLst/>
                        </a:rPr>
                        <a:t>generation </a:t>
                      </a:r>
                      <a:br>
                        <a:rPr lang="en-US" sz="2800" smtClean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3200" smtClean="0">
                          <a:solidFill>
                            <a:schemeClr val="tx2"/>
                          </a:solidFill>
                          <a:effectLst/>
                        </a:rPr>
                        <a:t>(</a:t>
                      </a:r>
                      <a:r>
                        <a:rPr lang="en-US" sz="3200">
                          <a:solidFill>
                            <a:schemeClr val="tx2"/>
                          </a:solidFill>
                          <a:effectLst/>
                        </a:rPr>
                        <a:t>2000-now)</a:t>
                      </a:r>
                      <a:endParaRPr lang="en-US" sz="28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287765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English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K’iche’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Sakapultek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Greek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Japanese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Haitian Creole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Persian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Malay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Thai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German</a:t>
                      </a:r>
                      <a:endParaRPr lang="en-US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8100" marT="38100" marB="36576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Finnish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Hebrew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English (children)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Upper Sorbian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Mandarin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Cantonese</a:t>
                      </a:r>
                      <a:endParaRPr lang="en-US">
                        <a:effectLst/>
                      </a:endParaRP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Shanghai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Wu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Hakka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Gan,</a:t>
                      </a:r>
                      <a:r>
                        <a:rPr lang="en-US" baseline="0" smtClean="0">
                          <a:effectLst/>
                        </a:rPr>
                        <a:t> </a:t>
                      </a:r>
                      <a:r>
                        <a:rPr lang="en-US" smtClean="0">
                          <a:effectLst/>
                        </a:rPr>
                        <a:t>Min, Xiang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Spanish</a:t>
                      </a:r>
                      <a:endParaRPr lang="en-US">
                        <a:effectLst/>
                      </a:endParaRP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Basque</a:t>
                      </a:r>
                      <a:endParaRPr lang="en-US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576" marR="38100" marT="38100" marB="36576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Belhare, Maithili, Nepali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Russian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Russian </a:t>
                      </a:r>
                      <a:r>
                        <a:rPr lang="en-US">
                          <a:effectLst/>
                        </a:rPr>
                        <a:t>Sign Language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Brazilian Sign </a:t>
                      </a:r>
                      <a:r>
                        <a:rPr lang="en-US" smtClean="0">
                          <a:effectLst/>
                        </a:rPr>
                        <a:t>Language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Saliba,</a:t>
                      </a:r>
                      <a:r>
                        <a:rPr lang="en-US" baseline="0" smtClean="0">
                          <a:effectLst/>
                        </a:rPr>
                        <a:t> </a:t>
                      </a:r>
                      <a:r>
                        <a:rPr lang="en-US" smtClean="0">
                          <a:effectLst/>
                        </a:rPr>
                        <a:t>Logea 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Kosarek, Waima’a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Taleshi, Hawrami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Gurindji Kriol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Akukem,</a:t>
                      </a:r>
                      <a:r>
                        <a:rPr lang="en-US" baseline="0" smtClean="0">
                          <a:effectLst/>
                        </a:rPr>
                        <a:t> </a:t>
                      </a:r>
                      <a:r>
                        <a:rPr lang="en-US" smtClean="0">
                          <a:effectLst/>
                        </a:rPr>
                        <a:t>Gants,</a:t>
                      </a:r>
                      <a:r>
                        <a:rPr lang="en-US" baseline="0" smtClean="0">
                          <a:effectLst/>
                        </a:rPr>
                        <a:t> </a:t>
                      </a:r>
                      <a:r>
                        <a:rPr lang="en-US" smtClean="0">
                          <a:effectLst/>
                        </a:rPr>
                        <a:t>Aruamu, Mum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Cicipu, Avatime</a:t>
                      </a:r>
                    </a:p>
                    <a:p>
                      <a:pPr rt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mtClean="0">
                          <a:effectLst/>
                        </a:rPr>
                        <a:t>Meithei</a:t>
                      </a:r>
                    </a:p>
                  </a:txBody>
                  <a:tcPr marL="36576" marR="36576" marT="38100" marB="36576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Pear Film World </a:t>
            </a:r>
            <a:r>
              <a:rPr lang="en-US" sz="4000" smtClean="0"/>
              <a:t>Corpus: Goals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To gather as many Pear Film narrations </a:t>
            </a:r>
            <a:r>
              <a:rPr lang="en-US"/>
              <a:t>as possible </a:t>
            </a:r>
            <a:r>
              <a:rPr lang="en-US" smtClean="0"/>
              <a:t>from around the world into a unified body of data</a:t>
            </a:r>
          </a:p>
          <a:p>
            <a:r>
              <a:rPr lang="en-US" smtClean="0"/>
              <a:t>To establish a permanent archive of recordings, transcriptions, datasets, publications, and other materials associated with the Pear Film</a:t>
            </a:r>
          </a:p>
          <a:p>
            <a:r>
              <a:rPr lang="en-US" smtClean="0"/>
              <a:t>To make the </a:t>
            </a:r>
            <a:r>
              <a:rPr lang="en-US"/>
              <a:t>Pear Film World </a:t>
            </a:r>
            <a:r>
              <a:rPr lang="en-US" smtClean="0"/>
              <a:t>Corpus freely available to all (within limitations set by original researchers)</a:t>
            </a:r>
          </a:p>
          <a:p>
            <a:r>
              <a:rPr lang="en-US"/>
              <a:t>To provide </a:t>
            </a:r>
            <a:r>
              <a:rPr lang="en-US" smtClean="0"/>
              <a:t>computational tools for </a:t>
            </a:r>
            <a:r>
              <a:rPr lang="en-US"/>
              <a:t>accessing and comparing </a:t>
            </a:r>
            <a:r>
              <a:rPr lang="en-US" smtClean="0"/>
              <a:t>data in the Pear Film World </a:t>
            </a:r>
            <a:r>
              <a:rPr lang="en-US"/>
              <a:t>Corpus </a:t>
            </a:r>
            <a:endParaRPr lang="en-US" smtClean="0"/>
          </a:p>
          <a:p>
            <a:r>
              <a:rPr lang="en-US"/>
              <a:t>To </a:t>
            </a:r>
            <a:r>
              <a:rPr lang="en-US" smtClean="0"/>
              <a:t>provide researchers with a new digitization of the Pear Film</a:t>
            </a:r>
            <a:endParaRPr lang="en-US"/>
          </a:p>
          <a:p>
            <a:r>
              <a:rPr lang="en-US" smtClean="0"/>
              <a:t>To facilitate new research </a:t>
            </a:r>
            <a:r>
              <a:rPr lang="en-US"/>
              <a:t>around the </a:t>
            </a:r>
            <a:r>
              <a:rPr lang="en-US" smtClean="0"/>
              <a:t>world, looking at </a:t>
            </a:r>
            <a:r>
              <a:rPr lang="en-US"/>
              <a:t>new languages </a:t>
            </a:r>
            <a:r>
              <a:rPr lang="en-US" smtClean="0"/>
              <a:t>with new methods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57752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8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4114800" algn="l"/>
              </a:tabLst>
            </a:pPr>
            <a:r>
              <a:rPr lang="en-US" smtClean="0"/>
              <a:t>Constraint	Freedom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privately stored data	Pear Film World Corpus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existing </a:t>
            </a:r>
            <a:r>
              <a:rPr lang="en-US"/>
              <a:t>recordings	new </a:t>
            </a:r>
            <a:r>
              <a:rPr lang="en-US" smtClean="0"/>
              <a:t>recordings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/>
              <a:t>existing </a:t>
            </a:r>
            <a:r>
              <a:rPr lang="en-US" smtClean="0"/>
              <a:t>analyses</a:t>
            </a:r>
            <a:r>
              <a:rPr lang="en-US"/>
              <a:t>	new </a:t>
            </a:r>
            <a:r>
              <a:rPr lang="en-US" smtClean="0"/>
              <a:t>analyses</a:t>
            </a:r>
            <a:endParaRPr lang="en-US"/>
          </a:p>
          <a:p>
            <a:pPr marL="0" indent="0">
              <a:buNone/>
              <a:tabLst>
                <a:tab pos="4114800" algn="l"/>
              </a:tabLst>
            </a:pPr>
            <a:r>
              <a:rPr lang="en-US" smtClean="0"/>
              <a:t>Pear Film methods</a:t>
            </a:r>
            <a:r>
              <a:rPr lang="en-US"/>
              <a:t>	innovative </a:t>
            </a:r>
            <a:r>
              <a:rPr lang="en-US" smtClean="0"/>
              <a:t>methods</a:t>
            </a:r>
          </a:p>
          <a:p>
            <a:pPr marL="0" indent="0">
              <a:buNone/>
              <a:tabLst>
                <a:tab pos="4114800" algn="l"/>
              </a:tabLst>
            </a:pPr>
            <a:r>
              <a:rPr lang="en-US"/>
              <a:t>Pear Film	new framings, protocols</a:t>
            </a:r>
          </a:p>
          <a:p>
            <a:pPr marL="0" indent="0">
              <a:buNone/>
              <a:tabLst>
                <a:tab pos="4114800" algn="l"/>
              </a:tabLst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7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Pear Filmers, call home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Lots of researchers have used the Pear Film, in all kinds of ways</a:t>
            </a:r>
          </a:p>
          <a:p>
            <a:r>
              <a:rPr lang="en-US" smtClean="0"/>
              <a:t>We’ve never asked before, but we’re asking now:</a:t>
            </a:r>
          </a:p>
          <a:p>
            <a:r>
              <a:rPr lang="en-US" smtClean="0"/>
              <a:t>Please get in touch!</a:t>
            </a:r>
          </a:p>
          <a:p>
            <a:r>
              <a:rPr lang="en-US" smtClean="0"/>
              <a:t>Let us know if you have collected Pear Film narrations</a:t>
            </a:r>
          </a:p>
          <a:p>
            <a:r>
              <a:rPr lang="en-US" smtClean="0"/>
              <a:t>If you’re willing, please deposit copies of your recordings and transcriptions in the Pear Film World Corpus</a:t>
            </a:r>
          </a:p>
          <a:p>
            <a:r>
              <a:rPr lang="en-US" smtClean="0"/>
              <a:t>We’ll take good care of them, and make them available for everyone to use</a:t>
            </a:r>
          </a:p>
          <a:p>
            <a:r>
              <a:rPr lang="en-US" smtClean="0"/>
              <a:t>Spread the word! (and we will too)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5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533520"/>
            <a:ext cx="8229240" cy="990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464646"/>
                </a:solidFill>
                <a:latin typeface="Trebuchet MS"/>
              </a:rPr>
              <a:t>Thanks to my collaborators…</a:t>
            </a:r>
            <a:endParaRPr sz="1400"/>
          </a:p>
        </p:txBody>
      </p:sp>
      <p:sp>
        <p:nvSpPr>
          <p:cNvPr id="228" name="TextShape 2"/>
          <p:cNvSpPr txBox="1"/>
          <p:nvPr/>
        </p:nvSpPr>
        <p:spPr>
          <a:xfrm>
            <a:off x="457200" y="1676880"/>
            <a:ext cx="8229240" cy="5181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smtClean="0"/>
              <a:t>Wallace L. Chafe</a:t>
            </a:r>
          </a:p>
          <a:p>
            <a:pPr>
              <a:lnSpc>
                <a:spcPct val="100000"/>
              </a:lnSpc>
            </a:pPr>
            <a:r>
              <a:rPr lang="en-US" sz="2800" smtClean="0"/>
              <a:t>Patricia Clancy</a:t>
            </a:r>
          </a:p>
          <a:p>
            <a:r>
              <a:rPr lang="en-US" sz="2800" smtClean="0"/>
              <a:t>Jacinto Mutas Lopez</a:t>
            </a:r>
          </a:p>
          <a:p>
            <a:r>
              <a:rPr lang="en-US" sz="2800" smtClean="0"/>
              <a:t>Manuel Lancerio Gomez</a:t>
            </a:r>
          </a:p>
          <a:p>
            <a:r>
              <a:rPr lang="en-US" sz="2800"/>
              <a:t>Brendan </a:t>
            </a:r>
            <a:r>
              <a:rPr lang="en-US" sz="2800" smtClean="0"/>
              <a:t>Barnwell</a:t>
            </a:r>
            <a:endParaRPr lang="en-US" sz="2800" smtClean="0">
              <a:solidFill>
                <a:srgbClr val="000000"/>
              </a:solidFill>
            </a:endParaRPr>
          </a:p>
          <a:p>
            <a:r>
              <a:rPr lang="en-US" sz="2800" smtClean="0">
                <a:solidFill>
                  <a:srgbClr val="000000"/>
                </a:solidFill>
              </a:rPr>
              <a:t>Nicholas Lester</a:t>
            </a:r>
            <a:endParaRPr sz="2800" smtClean="0"/>
          </a:p>
          <a:p>
            <a:pPr>
              <a:lnSpc>
                <a:spcPct val="100000"/>
              </a:lnSpc>
            </a:pPr>
            <a:r>
              <a:rPr lang="en-US" sz="2800" smtClean="0"/>
              <a:t>…and all the Pear Film contributors!</a:t>
            </a:r>
            <a:endParaRPr sz="2800"/>
          </a:p>
        </p:txBody>
      </p:sp>
      <p:sp>
        <p:nvSpPr>
          <p:cNvPr id="229" name="TextShape 3"/>
          <p:cNvSpPr txBox="1"/>
          <p:nvPr/>
        </p:nvSpPr>
        <p:spPr>
          <a:xfrm>
            <a:off x="7620120" y="18360"/>
            <a:ext cx="1066320" cy="32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fld id="{4793DD44-8D38-4522-8C28-96CEA0B2E01E}" type="slidenum">
              <a:rPr lang="en-US" sz="1400" strike="noStrike">
                <a:solidFill>
                  <a:srgbClr val="FFFFFF"/>
                </a:solidFill>
                <a:latin typeface="Tahoma"/>
              </a:rPr>
              <a:t>53</a:t>
            </a:fld>
            <a:endParaRPr/>
          </a:p>
        </p:txBody>
      </p:sp>
      <p:sp>
        <p:nvSpPr>
          <p:cNvPr id="230" name="TextShape 4"/>
          <p:cNvSpPr txBox="1"/>
          <p:nvPr/>
        </p:nvSpPr>
        <p:spPr>
          <a:xfrm>
            <a:off x="2362320" y="0"/>
            <a:ext cx="4114440" cy="328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i="1" strike="noStrike">
                <a:solidFill>
                  <a:srgbClr val="FFFFFF"/>
                </a:solidFill>
                <a:latin typeface="Tahoma"/>
              </a:rPr>
              <a:t>Twelve Principles of Functional Explanation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77235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i="1" smtClean="0">
                <a:solidFill>
                  <a:schemeClr val="tx2"/>
                </a:solidFill>
              </a:rPr>
              <a:t>Thank you!</a:t>
            </a:r>
            <a:endParaRPr lang="en-US" i="1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Pear </a:t>
            </a:r>
            <a:r>
              <a:rPr lang="en-US"/>
              <a:t>Film </a:t>
            </a:r>
            <a:r>
              <a:rPr lang="en-US" smtClean="0"/>
              <a:t>publications (1)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Wallace </a:t>
            </a:r>
            <a:r>
              <a:rPr lang="en-US">
                <a:solidFill>
                  <a:srgbClr val="FF0000"/>
                </a:solidFill>
              </a:rPr>
              <a:t>L. Chafe</a:t>
            </a:r>
            <a:r>
              <a:rPr lang="en-US"/>
              <a:t>, </a:t>
            </a:r>
            <a:r>
              <a:rPr lang="en-US" smtClean="0"/>
              <a:t>ed. (1980</a:t>
            </a:r>
            <a:r>
              <a:rPr lang="en-US"/>
              <a:t>). </a:t>
            </a:r>
            <a:r>
              <a:rPr lang="en-US" i="1"/>
              <a:t>The pear stories: cognitive, cultural, and linguistic aspects of narrative production</a:t>
            </a:r>
            <a:r>
              <a:rPr lang="en-US" i="1" smtClean="0"/>
              <a:t>.</a:t>
            </a:r>
            <a:endParaRPr lang="en-US" i="1"/>
          </a:p>
          <a:p>
            <a:pPr marL="0" indent="0">
              <a:spcBef>
                <a:spcPts val="600"/>
              </a:spcBef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Wallace </a:t>
            </a:r>
            <a:r>
              <a:rPr lang="en-US">
                <a:solidFill>
                  <a:srgbClr val="FF0000"/>
                </a:solidFill>
              </a:rPr>
              <a:t>L. Chafe</a:t>
            </a:r>
            <a:r>
              <a:rPr lang="en-US"/>
              <a:t> 	The deployment of consciousness in the production of a </a:t>
            </a:r>
            <a:r>
              <a:rPr lang="en-US" smtClean="0"/>
              <a:t>narrative.</a:t>
            </a:r>
            <a:endParaRPr lang="en-US"/>
          </a:p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Robert Bernardo</a:t>
            </a:r>
            <a:r>
              <a:rPr lang="en-US" smtClean="0"/>
              <a:t> </a:t>
            </a:r>
            <a:r>
              <a:rPr lang="en-US"/>
              <a:t>	Subjecthood and consciousness.</a:t>
            </a:r>
          </a:p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Patricia </a:t>
            </a:r>
            <a:r>
              <a:rPr lang="en-US">
                <a:solidFill>
                  <a:srgbClr val="FF0000"/>
                </a:solidFill>
              </a:rPr>
              <a:t>M</a:t>
            </a:r>
            <a:r>
              <a:rPr lang="en-US" smtClean="0">
                <a:solidFill>
                  <a:srgbClr val="FF0000"/>
                </a:solidFill>
              </a:rPr>
              <a:t>. Clancy</a:t>
            </a:r>
            <a:r>
              <a:rPr lang="en-US" smtClean="0"/>
              <a:t> </a:t>
            </a:r>
            <a:r>
              <a:rPr lang="en-US"/>
              <a:t>	Referential choice in English and Japanese narrative discourse. </a:t>
            </a:r>
          </a:p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Pamela Downing</a:t>
            </a:r>
            <a:r>
              <a:rPr lang="en-US"/>
              <a:t>	Factors influencing lexical choice in narrative.</a:t>
            </a:r>
          </a:p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John </a:t>
            </a:r>
            <a:r>
              <a:rPr lang="en-US">
                <a:solidFill>
                  <a:srgbClr val="FF0000"/>
                </a:solidFill>
              </a:rPr>
              <a:t>W. Du </a:t>
            </a:r>
            <a:r>
              <a:rPr lang="en-US" smtClean="0">
                <a:solidFill>
                  <a:srgbClr val="FF0000"/>
                </a:solidFill>
              </a:rPr>
              <a:t>Bois</a:t>
            </a:r>
            <a:r>
              <a:rPr lang="en-US" smtClean="0"/>
              <a:t>	Beyond </a:t>
            </a:r>
            <a:r>
              <a:rPr lang="en-US"/>
              <a:t>definiteness: the trace of identity in discourse. </a:t>
            </a:r>
          </a:p>
          <a:p>
            <a:pPr marL="0" indent="0">
              <a:buNone/>
              <a:tabLst>
                <a:tab pos="971550" algn="l"/>
              </a:tabLst>
            </a:pPr>
            <a:r>
              <a:rPr lang="en-US" smtClean="0">
                <a:solidFill>
                  <a:srgbClr val="FF0000"/>
                </a:solidFill>
              </a:rPr>
              <a:t>Deborah Tannen</a:t>
            </a:r>
            <a:r>
              <a:rPr lang="en-US" smtClean="0"/>
              <a:t> </a:t>
            </a:r>
            <a:r>
              <a:rPr lang="en-US"/>
              <a:t>	A comparative analysis of oral narrative strategies: Athenian Greek and American English. </a:t>
            </a:r>
          </a:p>
          <a:p>
            <a:pPr marL="0" indent="0">
              <a:buNone/>
              <a:tabLst>
                <a:tab pos="971550" algn="l"/>
              </a:tabLst>
            </a:pPr>
            <a:endParaRPr lang="en-US"/>
          </a:p>
          <a:p>
            <a:pPr marL="0" indent="0">
              <a:buNone/>
              <a:tabLst>
                <a:tab pos="971550" algn="l"/>
              </a:tabLst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Pear </a:t>
            </a:r>
            <a:r>
              <a:rPr lang="en-US"/>
              <a:t>Film </a:t>
            </a:r>
            <a:r>
              <a:rPr lang="en-US" smtClean="0"/>
              <a:t>publications (2)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2400"/>
              <a:t>Du Bois, John W. (1987). The discourse basis of ergativity.</a:t>
            </a:r>
          </a:p>
          <a:p>
            <a:pPr marL="457200" indent="-457200">
              <a:buNone/>
            </a:pPr>
            <a:r>
              <a:rPr lang="en-US" sz="2400" smtClean="0"/>
              <a:t>Erbaugh</a:t>
            </a:r>
            <a:r>
              <a:rPr lang="en-US" sz="2400"/>
              <a:t>, Mary S. (1990). Mandarin oral narratives compared with English: The Pear/Guava Stories</a:t>
            </a:r>
            <a:r>
              <a:rPr lang="en-US" sz="2400" smtClean="0"/>
              <a:t>.</a:t>
            </a:r>
          </a:p>
          <a:p>
            <a:pPr marL="457200" indent="-457200">
              <a:buNone/>
            </a:pPr>
            <a:r>
              <a:rPr lang="en-US" sz="2400" smtClean="0"/>
              <a:t>Helasvuo</a:t>
            </a:r>
            <a:r>
              <a:rPr lang="en-US" sz="2400"/>
              <a:t>, Marja-Liisa (</a:t>
            </a:r>
            <a:r>
              <a:rPr lang="en-US" sz="2400" smtClean="0"/>
              <a:t>1993). </a:t>
            </a:r>
            <a:r>
              <a:rPr lang="en-US" sz="2400"/>
              <a:t>Are relative clauses either restrictive or non-restrictive? A study of relative clauses in the Finnish pear stories. </a:t>
            </a:r>
            <a:endParaRPr lang="en-US" sz="2400" smtClean="0"/>
          </a:p>
          <a:p>
            <a:pPr marL="457200" indent="-457200">
              <a:buNone/>
            </a:pPr>
            <a:r>
              <a:rPr lang="en-US" sz="2400"/>
              <a:t>Chafe, Wallace L. (1994). Discourse, consciousness, and time: The flow and displacement of conscious experience in speaking and writing.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5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Pear </a:t>
            </a:r>
            <a:r>
              <a:rPr lang="en-US"/>
              <a:t>Film </a:t>
            </a:r>
            <a:r>
              <a:rPr lang="en-US" smtClean="0"/>
              <a:t>publications (3)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None/>
            </a:pPr>
            <a:r>
              <a:rPr lang="en-US" sz="2400" smtClean="0"/>
              <a:t>Orero</a:t>
            </a:r>
            <a:r>
              <a:rPr lang="en-US" sz="2400"/>
              <a:t>, Pilar (2008). Three different receptions of the same film: ‘The Pear Stories Project’ applied to audio description. </a:t>
            </a:r>
          </a:p>
          <a:p>
            <a:pPr marL="457200" indent="-457200">
              <a:buNone/>
            </a:pPr>
            <a:r>
              <a:rPr lang="en-US" sz="2400"/>
              <a:t>Blackwell, Sarah E. (2009). What’s in a pear film narrative? Framing and the power of expectation in Spanish. </a:t>
            </a:r>
          </a:p>
          <a:p>
            <a:pPr marL="457200" indent="-457200">
              <a:buNone/>
            </a:pPr>
            <a:r>
              <a:rPr lang="en-US" sz="2400"/>
              <a:t>McCleary, Leland E. &amp; Viotti, Evani (2010). Sign-gesture symbiosis in Brazilian Sign Language narrative. </a:t>
            </a:r>
          </a:p>
          <a:p>
            <a:pPr marL="457200" indent="-457200">
              <a:buNone/>
            </a:pPr>
            <a:r>
              <a:rPr lang="en-US" sz="2400"/>
              <a:t>Vilaró, Anna, et al. (2012). How sound is the Pear Tree? Testing the effect of varying audio stimuli on visual attention distribution. </a:t>
            </a:r>
          </a:p>
          <a:p>
            <a:pPr marL="457200" indent="-457200">
              <a:buNone/>
            </a:pPr>
            <a:r>
              <a:rPr lang="en-US" sz="2400"/>
              <a:t>Mazur, I. &amp; Kruger, J.L. (2012). Pear stories and audio description: Language, perception and cognition across cultures.</a:t>
            </a:r>
          </a:p>
          <a:p>
            <a:pPr marL="457200" indent="-457200">
              <a:buNone/>
            </a:pPr>
            <a:r>
              <a:rPr lang="en-US" sz="2400"/>
              <a:t>Lester, Nicholas (2013). Blazing the narrative path: Motion events and narrative structure in the English pear stories.  </a:t>
            </a:r>
          </a:p>
          <a:p>
            <a:pPr marL="457200" indent="-457200">
              <a:buNone/>
            </a:pPr>
            <a:r>
              <a:rPr lang="en-US" sz="2400"/>
              <a:t>Chelliah, Shobhana Lakshmi (2013). Predicting reference form: A Pear Story Study of information status, thematic role and animacy in Meithei (Manipuri, Meiteiron).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19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Constraint &amp; freedom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tabLst>
                <a:tab pos="5202238" algn="l"/>
              </a:tabLst>
            </a:pPr>
            <a:r>
              <a:rPr lang="en-US" sz="2800" i="1" smtClean="0"/>
              <a:t>“</a:t>
            </a:r>
            <a:r>
              <a:rPr lang="en-US" sz="2800" i="1"/>
              <a:t>The more constraints one imposes, the more one frees one’s </a:t>
            </a:r>
            <a:r>
              <a:rPr lang="en-US" sz="2800" i="1" smtClean="0"/>
              <a:t>self.”</a:t>
            </a:r>
            <a:r>
              <a:rPr lang="en-US" sz="2800" smtClean="0"/>
              <a:t>           —Igor Stravinsky</a:t>
            </a:r>
            <a:br>
              <a:rPr lang="en-US" sz="2800" smtClean="0"/>
            </a:br>
            <a:r>
              <a:rPr lang="en-US" sz="2800" smtClean="0"/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Pear Film World Corpus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C8E7-6CE0-491A-B9B2-4BF9FAEE037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2" descr="http://blogs.kcrw.com/goodfood/wp-content/uploads/2012/10/p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68" y="-28876"/>
            <a:ext cx="2061632" cy="1613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1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</TotalTime>
  <Words>2313</Words>
  <Application>Microsoft Office PowerPoint</Application>
  <PresentationFormat>On-screen Show (4:3)</PresentationFormat>
  <Paragraphs>455</Paragraphs>
  <Slides>54</Slides>
  <Notes>8</Notes>
  <HiddenSlides>1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Tahoma</vt:lpstr>
      <vt:lpstr>Times New Roman</vt:lpstr>
      <vt:lpstr>Trebuchet MS</vt:lpstr>
      <vt:lpstr>Clarity</vt:lpstr>
      <vt:lpstr>Pear Film World Corpus</vt:lpstr>
      <vt:lpstr>A comprehensive report?</vt:lpstr>
      <vt:lpstr>Where will it all end?</vt:lpstr>
      <vt:lpstr>Overview</vt:lpstr>
      <vt:lpstr>Pear Film studies: 3 generations</vt:lpstr>
      <vt:lpstr>Pear Film publications (1)</vt:lpstr>
      <vt:lpstr>Pear Film publications (2)</vt:lpstr>
      <vt:lpstr>Pear Film publications (3)</vt:lpstr>
      <vt:lpstr>Constraint &amp; freedom</vt:lpstr>
      <vt:lpstr>Constraint Freedom</vt:lpstr>
      <vt:lpstr>Verbalization of experience</vt:lpstr>
      <vt:lpstr>Verbalization of experience</vt:lpstr>
      <vt:lpstr>Unconformity between thought &amp; language</vt:lpstr>
      <vt:lpstr>Events: Isolated or dynamic?</vt:lpstr>
      <vt:lpstr>Isolated event: “transitive”</vt:lpstr>
      <vt:lpstr>Isolated event: “symmetrical”</vt:lpstr>
      <vt:lpstr>Events in continuous sequence</vt:lpstr>
      <vt:lpstr>Carving out events</vt:lpstr>
      <vt:lpstr>Events along the path</vt:lpstr>
      <vt:lpstr>The narrative path (N. Lester)</vt:lpstr>
      <vt:lpstr>Verbalizations vary</vt:lpstr>
      <vt:lpstr>Decisions for event verbalization</vt:lpstr>
      <vt:lpstr>3-participant event: PUT</vt:lpstr>
      <vt:lpstr>PUT event verbalizations in Pear Film</vt:lpstr>
      <vt:lpstr>PUT: 2 different events</vt:lpstr>
      <vt:lpstr>One PUT event, many verbs</vt:lpstr>
      <vt:lpstr>Other put competitors</vt:lpstr>
      <vt:lpstr>Different subtypes of PUT events</vt:lpstr>
      <vt:lpstr>3-participant events: Social &amp; non-social</vt:lpstr>
      <vt:lpstr>GIVE event verbalizations in Pear Film</vt:lpstr>
      <vt:lpstr>Give competitors</vt:lpstr>
      <vt:lpstr>Different subtypes of GIVE events</vt:lpstr>
      <vt:lpstr>Verbalizing GIVE events</vt:lpstr>
      <vt:lpstr>PowerPoint Presentation</vt:lpstr>
      <vt:lpstr>give + directional particle </vt:lpstr>
      <vt:lpstr>Transitive transfer: GIVE without give</vt:lpstr>
      <vt:lpstr>Transitive transfer: GIVE without a recipient</vt:lpstr>
      <vt:lpstr>Inference: The silent partner</vt:lpstr>
      <vt:lpstr>‘Give’ &amp; ‘put’   in Sakapultek Maya</vt:lpstr>
      <vt:lpstr>ya’ ‘put’</vt:lpstr>
      <vt:lpstr>ya’ ‘give’: Transitive transfer</vt:lpstr>
      <vt:lpstr>Compare English ‘bring back’ = ‘give’</vt:lpstr>
      <vt:lpstr>Social &amp; non-social events in Sakapultek Maya</vt:lpstr>
      <vt:lpstr>Constructions as verbalization strategies</vt:lpstr>
      <vt:lpstr>Conclusions</vt:lpstr>
      <vt:lpstr>Verbalization of events</vt:lpstr>
      <vt:lpstr>Conclusions: Verbs &amp; events</vt:lpstr>
      <vt:lpstr>Pear Film World Corpus</vt:lpstr>
      <vt:lpstr>What’s next?</vt:lpstr>
      <vt:lpstr>Pear Film World Corpus: Goals</vt:lpstr>
      <vt:lpstr>Constraint Freedom</vt:lpstr>
      <vt:lpstr>Pear Filmers, call home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John Du Bois</cp:lastModifiedBy>
  <cp:revision>242</cp:revision>
  <dcterms:created xsi:type="dcterms:W3CDTF">2013-06-16T17:59:23Z</dcterms:created>
  <dcterms:modified xsi:type="dcterms:W3CDTF">2015-09-25T14:34:42Z</dcterms:modified>
</cp:coreProperties>
</file>