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6" r:id="rId4"/>
    <p:sldId id="264" r:id="rId5"/>
    <p:sldId id="267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358AAB2-F0B3-4FA6-A9CB-13EB5F572208}">
          <p14:sldIdLst>
            <p14:sldId id="256"/>
            <p14:sldId id="263"/>
            <p14:sldId id="266"/>
            <p14:sldId id="264"/>
            <p14:sldId id="267"/>
            <p14:sldId id="259"/>
            <p14:sldId id="260"/>
            <p14:sldId id="261"/>
            <p14:sldId id="262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FA646-7BA0-4E54-ABF8-4EFF35B65100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716D7-453F-4AAA-AABD-A33A9CF407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72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5:20-5:30</a:t>
            </a:r>
            <a:r>
              <a:rPr lang="ru-RU" baseline="0" dirty="0" smtClean="0"/>
              <a:t> 23</a:t>
            </a:r>
            <a:r>
              <a:rPr lang="en-US" baseline="0" dirty="0" smtClean="0"/>
              <a:t>N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716D7-453F-4AAA-AABD-A33A9CF4072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15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EF7-2201-40CF-B2D0-D2C69CE79D65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9E40-74AC-4F77-BDCE-E086D5B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5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EF7-2201-40CF-B2D0-D2C69CE79D65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9E40-74AC-4F77-BDCE-E086D5B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70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EF7-2201-40CF-B2D0-D2C69CE79D65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9E40-74AC-4F77-BDCE-E086D5B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9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EF7-2201-40CF-B2D0-D2C69CE79D65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9E40-74AC-4F77-BDCE-E086D5B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8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EF7-2201-40CF-B2D0-D2C69CE79D65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9E40-74AC-4F77-BDCE-E086D5B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28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EF7-2201-40CF-B2D0-D2C69CE79D65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9E40-74AC-4F77-BDCE-E086D5B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EF7-2201-40CF-B2D0-D2C69CE79D65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9E40-74AC-4F77-BDCE-E086D5B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24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EF7-2201-40CF-B2D0-D2C69CE79D65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9E40-74AC-4F77-BDCE-E086D5B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8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EF7-2201-40CF-B2D0-D2C69CE79D65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9E40-74AC-4F77-BDCE-E086D5B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69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EF7-2201-40CF-B2D0-D2C69CE79D65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9E40-74AC-4F77-BDCE-E086D5B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91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EF7-2201-40CF-B2D0-D2C69CE79D65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9E40-74AC-4F77-BDCE-E086D5B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7EEF7-2201-40CF-B2D0-D2C69CE79D65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9E40-74AC-4F77-BDCE-E086D5B38E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55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00809"/>
            <a:ext cx="8352928" cy="1899642"/>
          </a:xfrm>
        </p:spPr>
        <p:txBody>
          <a:bodyPr>
            <a:normAutofit fontScale="90000"/>
          </a:bodyPr>
          <a:lstStyle/>
          <a:p>
            <a:r>
              <a:rPr lang="ru-RU" dirty="0"/>
              <a:t>Жестовые сбои: контексты и функции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bg1">
                    <a:lumMod val="50000"/>
                  </a:schemeClr>
                </a:solidFill>
              </a:rPr>
              <a:t>Ю.В. </a:t>
            </a:r>
            <a:r>
              <a:rPr lang="ru-RU" sz="3100" dirty="0" smtClean="0">
                <a:solidFill>
                  <a:schemeClr val="bg1">
                    <a:lumMod val="50000"/>
                  </a:schemeClr>
                </a:solidFill>
              </a:rPr>
              <a:t>Николаева</a:t>
            </a:r>
            <a:br>
              <a:rPr lang="ru-RU" sz="31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31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700" dirty="0" smtClean="0">
                <a:solidFill>
                  <a:schemeClr val="bg1">
                    <a:lumMod val="50000"/>
                  </a:schemeClr>
                </a:solidFill>
              </a:rPr>
              <a:t>МГУ им. М.В. Ломоносова, </a:t>
            </a:r>
            <a:r>
              <a:rPr lang="ru-RU" sz="2700" dirty="0" smtClean="0">
                <a:solidFill>
                  <a:schemeClr val="bg1">
                    <a:lumMod val="50000"/>
                  </a:schemeClr>
                </a:solidFill>
              </a:rPr>
              <a:t>Институт языкознания РАН</a:t>
            </a:r>
            <a:br>
              <a:rPr lang="ru-RU" sz="27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8208912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НАУЧНАЯ КОНФЕРЕНЦИЯ </a:t>
            </a:r>
            <a:r>
              <a:rPr lang="ru-RU" dirty="0">
                <a:solidFill>
                  <a:schemeClr val="tx1"/>
                </a:solidFill>
              </a:rPr>
              <a:t>«СЛОВО И ЖЕСТ</a:t>
            </a:r>
            <a:r>
              <a:rPr lang="ru-RU" dirty="0" smtClean="0">
                <a:solidFill>
                  <a:schemeClr val="tx1"/>
                </a:solidFill>
              </a:rPr>
              <a:t>» памяти </a:t>
            </a:r>
            <a:r>
              <a:rPr lang="ru-RU" dirty="0">
                <a:solidFill>
                  <a:schemeClr val="tx1"/>
                </a:solidFill>
              </a:rPr>
              <a:t>Е.А. Гришиной («</a:t>
            </a:r>
            <a:r>
              <a:rPr lang="ru-RU" dirty="0" err="1">
                <a:solidFill>
                  <a:schemeClr val="tx1"/>
                </a:solidFill>
              </a:rPr>
              <a:t>Гришинские</a:t>
            </a:r>
            <a:r>
              <a:rPr lang="ru-RU" dirty="0">
                <a:solidFill>
                  <a:schemeClr val="tx1"/>
                </a:solidFill>
              </a:rPr>
              <a:t> чтения»)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8 </a:t>
            </a:r>
            <a:r>
              <a:rPr lang="ru-RU" sz="2600" dirty="0">
                <a:solidFill>
                  <a:schemeClr val="tx1"/>
                </a:solidFill>
              </a:rPr>
              <a:t>февраля 2018 </a:t>
            </a:r>
            <a:endParaRPr lang="ru-RU" sz="2600" dirty="0" smtClean="0">
              <a:solidFill>
                <a:schemeClr val="tx1"/>
              </a:solidFill>
            </a:endParaRPr>
          </a:p>
          <a:p>
            <a:r>
              <a:rPr lang="ru-RU" sz="2600" dirty="0" smtClean="0">
                <a:solidFill>
                  <a:schemeClr val="tx1"/>
                </a:solidFill>
              </a:rPr>
              <a:t>Москва </a:t>
            </a:r>
            <a:endParaRPr lang="ru-RU" sz="2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Картинки по запросу рн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532" y="5519397"/>
            <a:ext cx="2507657" cy="131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615060" y="6447833"/>
            <a:ext cx="26140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en-US" sz="1600" dirty="0" smtClean="0">
                <a:solidFill>
                  <a:srgbClr val="3C2812"/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Проект </a:t>
            </a:r>
            <a:r>
              <a:rPr lang="en-US" altLang="en-US" sz="1600" dirty="0" smtClean="0">
                <a:solidFill>
                  <a:srgbClr val="3C2812"/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 #14-18-03819</a:t>
            </a:r>
            <a:r>
              <a:rPr lang="ru-RU" altLang="en-US" sz="1600" dirty="0" smtClean="0">
                <a:solidFill>
                  <a:srgbClr val="3C2812"/>
                </a:solidFill>
                <a:latin typeface="American Typewriter Condensed" charset="0"/>
                <a:ea typeface="American Typewriter Condensed" charset="0"/>
                <a:cs typeface="American Typewriter Condensed" charset="0"/>
              </a:rPr>
              <a:t> </a:t>
            </a:r>
            <a:endParaRPr lang="ru-RU" altLang="en-US" sz="1600" dirty="0">
              <a:solidFill>
                <a:srgbClr val="3C2812"/>
              </a:solidFill>
              <a:latin typeface="American Typewriter Condensed" charset="0"/>
              <a:ea typeface="American Typewriter Condensed" charset="0"/>
              <a:cs typeface="American Typewriter Condense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1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Сводные данные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547291"/>
              </p:ext>
            </p:extLst>
          </p:nvPr>
        </p:nvGraphicFramePr>
        <p:xfrm>
          <a:off x="899592" y="2276872"/>
          <a:ext cx="7315200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040160"/>
                <a:gridCol w="78864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Жесты 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Жестовые сбои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Фальстарты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Хезитации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187003"/>
              </p:ext>
            </p:extLst>
          </p:nvPr>
        </p:nvGraphicFramePr>
        <p:xfrm>
          <a:off x="827584" y="4653136"/>
          <a:ext cx="7416828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</a:tblGrid>
              <a:tr h="480053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C-C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C-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Г-С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Г-Г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4N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b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06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Говорящий жестикулирует, слушающий – нет (</a:t>
            </a:r>
            <a:r>
              <a:rPr lang="en-US" dirty="0"/>
              <a:t>McNeill 1992)</a:t>
            </a:r>
            <a:endParaRPr lang="ru-RU" dirty="0"/>
          </a:p>
        </p:txBody>
      </p:sp>
      <p:pic>
        <p:nvPicPr>
          <p:cNvPr id="1026" name="Picture 2" descr="D:\публикации\2018\смена ролей\23N_00-12-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0127"/>
            <a:ext cx="5004048" cy="195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публикации\2018\смена ролей\23N_01-58-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434" y="3212975"/>
            <a:ext cx="5177341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публикации\2018\смена ролей\23N_04-57-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0350"/>
            <a:ext cx="5191393" cy="178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6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Служебные </a:t>
            </a:r>
            <a:r>
              <a:rPr lang="ru-RU" dirty="0" smtClean="0"/>
              <a:t>жесты</a:t>
            </a:r>
            <a:r>
              <a:rPr lang="en-US" dirty="0" smtClean="0"/>
              <a:t> (</a:t>
            </a:r>
            <a:r>
              <a:rPr lang="ru-RU" dirty="0" smtClean="0"/>
              <a:t>Е.А. Гришина)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Говорящий (схема контроля): </a:t>
            </a:r>
          </a:p>
          <a:p>
            <a:pPr lvl="1"/>
            <a:r>
              <a:rPr lang="ru-RU" dirty="0" smtClean="0"/>
              <a:t>Провоцирующее высказывание: взгляд в зоне коммуникации в конце своей реплики и в начале ответа</a:t>
            </a:r>
          </a:p>
          <a:p>
            <a:pPr lvl="1"/>
            <a:r>
              <a:rPr lang="ru-RU" dirty="0" smtClean="0"/>
              <a:t>Нейтральное высказывание: взгляд выходит из зоны коммуникации или находится вне ее</a:t>
            </a:r>
          </a:p>
          <a:p>
            <a:pPr marL="0" indent="0">
              <a:buNone/>
            </a:pPr>
            <a:r>
              <a:rPr lang="ru-RU" dirty="0" smtClean="0"/>
              <a:t>Слушающий (схема </a:t>
            </a:r>
            <a:r>
              <a:rPr lang="ru-RU" dirty="0" smtClean="0"/>
              <a:t>контраста):</a:t>
            </a:r>
            <a:endParaRPr lang="ru-RU" dirty="0" smtClean="0"/>
          </a:p>
          <a:p>
            <a:pPr lvl="1"/>
            <a:r>
              <a:rPr lang="ru-RU" dirty="0" smtClean="0"/>
              <a:t>Если на последнем слове собеседника взгляд в сторону – на первом слове своей реплики взгляд входит в зону коммуникации</a:t>
            </a:r>
          </a:p>
          <a:p>
            <a:pPr lvl="1"/>
            <a:r>
              <a:rPr lang="ru-RU" dirty="0" smtClean="0"/>
              <a:t>Если на последнем слове реплики собеседника взгляд был в зоне коммуникации – на первом слове собственной реплики взгляд выходит из зоны коммуникации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134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Смена ролей в диалоге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Опускаются </a:t>
            </a:r>
            <a:r>
              <a:rPr lang="ru-RU" dirty="0"/>
              <a:t>руки</a:t>
            </a:r>
          </a:p>
          <a:p>
            <a:pPr lvl="1"/>
            <a:r>
              <a:rPr lang="ru-RU" dirty="0" smtClean="0"/>
              <a:t>Заканчивается жест</a:t>
            </a:r>
          </a:p>
          <a:p>
            <a:pPr lvl="1"/>
            <a:r>
              <a:rPr lang="ru-RU" dirty="0" smtClean="0"/>
              <a:t>Расслабляются напряженные </a:t>
            </a:r>
            <a:r>
              <a:rPr lang="ru-RU" dirty="0" smtClean="0"/>
              <a:t>руки</a:t>
            </a:r>
          </a:p>
          <a:p>
            <a:pPr marL="457200" lvl="1" indent="0">
              <a:buNone/>
            </a:pPr>
            <a:r>
              <a:rPr lang="en-US" dirty="0" smtClean="0"/>
              <a:t>(Duncan </a:t>
            </a:r>
            <a:r>
              <a:rPr lang="en-US" dirty="0" smtClean="0"/>
              <a:t>1973, </a:t>
            </a:r>
            <a:r>
              <a:rPr lang="en-US" dirty="0" err="1" smtClean="0"/>
              <a:t>Formel</a:t>
            </a:r>
            <a:r>
              <a:rPr lang="en-US" dirty="0" smtClean="0"/>
              <a:t> 1992, Goodwin 1981, Heath 1986)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2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Жестовые сбои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Явное нарушение плавности жестикуляции</a:t>
            </a:r>
          </a:p>
          <a:p>
            <a:pPr lvl="1"/>
            <a:r>
              <a:rPr lang="ru-RU" dirty="0" smtClean="0"/>
              <a:t>Остановка в начале или середине жеста</a:t>
            </a:r>
          </a:p>
          <a:p>
            <a:pPr lvl="1"/>
            <a:r>
              <a:rPr lang="ru-RU" dirty="0" smtClean="0"/>
              <a:t>Заметное замедление на одной из частей жеста</a:t>
            </a:r>
          </a:p>
          <a:p>
            <a:pPr lvl="1"/>
            <a:r>
              <a:rPr lang="ru-RU" dirty="0" smtClean="0"/>
              <a:t>Усиление жестикуляции при замедлении речи</a:t>
            </a:r>
          </a:p>
        </p:txBody>
      </p:sp>
    </p:spTree>
    <p:extLst>
      <p:ext uri="{BB962C8B-B14F-4D97-AF65-F5344CB8AC3E}">
        <p14:creationId xmlns:p14="http://schemas.microsoft.com/office/powerpoint/2010/main" val="33116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Жестовые </a:t>
            </a:r>
            <a:r>
              <a:rPr lang="ru-RU" dirty="0" smtClean="0"/>
              <a:t>фальстарты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Захват микрофона</a:t>
            </a:r>
          </a:p>
          <a:p>
            <a:r>
              <a:rPr lang="ru-RU" dirty="0" smtClean="0"/>
              <a:t>04</a:t>
            </a:r>
            <a:r>
              <a:rPr lang="en-US" dirty="0" smtClean="0"/>
              <a:t>R-82</a:t>
            </a:r>
          </a:p>
          <a:p>
            <a:r>
              <a:rPr lang="ru-RU" dirty="0" smtClean="0"/>
              <a:t>Не обязательно удачный </a:t>
            </a:r>
          </a:p>
          <a:p>
            <a:r>
              <a:rPr lang="ru-RU" dirty="0" smtClean="0"/>
              <a:t>04</a:t>
            </a:r>
            <a:r>
              <a:rPr lang="en-US" dirty="0" smtClean="0"/>
              <a:t>R</a:t>
            </a:r>
            <a:r>
              <a:rPr lang="ru-RU" dirty="0" smtClean="0"/>
              <a:t>-</a:t>
            </a:r>
            <a:r>
              <a:rPr lang="en-US" dirty="0" smtClean="0"/>
              <a:t>197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90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Нормальный обмен репликами: 04</a:t>
            </a:r>
            <a:r>
              <a:rPr lang="en-US" dirty="0" smtClean="0"/>
              <a:t>N-216-267</a:t>
            </a:r>
          </a:p>
          <a:p>
            <a:r>
              <a:rPr lang="en-US" dirty="0" smtClean="0"/>
              <a:t>(</a:t>
            </a:r>
            <a:r>
              <a:rPr lang="ru-RU" dirty="0" smtClean="0"/>
              <a:t>ср. незначимые движения 04</a:t>
            </a:r>
            <a:r>
              <a:rPr lang="en-US" dirty="0" smtClean="0"/>
              <a:t>N-219)</a:t>
            </a:r>
          </a:p>
          <a:p>
            <a:endParaRPr lang="en-US" dirty="0"/>
          </a:p>
          <a:p>
            <a:r>
              <a:rPr lang="ru-RU" dirty="0" smtClean="0"/>
              <a:t>04С-232</a:t>
            </a:r>
            <a:r>
              <a:rPr lang="ru-RU" dirty="0" smtClean="0"/>
              <a:t>: сохранение роли </a:t>
            </a:r>
            <a:r>
              <a:rPr lang="ru-RU" dirty="0" smtClean="0"/>
              <a:t>говорящего</a:t>
            </a:r>
            <a:endParaRPr lang="en-US" dirty="0" smtClean="0"/>
          </a:p>
          <a:p>
            <a:r>
              <a:rPr lang="ru-RU" dirty="0" smtClean="0"/>
              <a:t>04</a:t>
            </a:r>
            <a:r>
              <a:rPr lang="en-US" dirty="0" smtClean="0"/>
              <a:t>N-51, 58</a:t>
            </a:r>
          </a:p>
          <a:p>
            <a:r>
              <a:rPr lang="ru-RU" dirty="0" smtClean="0"/>
              <a:t>Переход слова Г-С</a:t>
            </a:r>
          </a:p>
          <a:p>
            <a:r>
              <a:rPr lang="ru-RU" dirty="0" smtClean="0"/>
              <a:t>04</a:t>
            </a:r>
            <a:r>
              <a:rPr lang="en-US" dirty="0" smtClean="0"/>
              <a:t>N-207</a:t>
            </a:r>
            <a:r>
              <a:rPr lang="ru-RU" dirty="0" smtClean="0"/>
              <a:t>, 224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6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Жесты и речевые </a:t>
            </a:r>
            <a:r>
              <a:rPr lang="ru-RU" dirty="0" smtClean="0"/>
              <a:t>фальстарты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04С-19</a:t>
            </a:r>
            <a:r>
              <a:rPr lang="ru-RU" dirty="0" smtClean="0"/>
              <a:t>: жестовый сбой опережает затруднения в речи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19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Жестовые и речевые </a:t>
            </a:r>
            <a:r>
              <a:rPr lang="ru-RU" dirty="0" err="1" smtClean="0"/>
              <a:t>хезитации</a:t>
            </a:r>
            <a:endParaRPr lang="en-US" dirty="0" smtClean="0"/>
          </a:p>
          <a:p>
            <a:r>
              <a:rPr lang="en-US" dirty="0" smtClean="0"/>
              <a:t>23N-77</a:t>
            </a:r>
          </a:p>
          <a:p>
            <a:r>
              <a:rPr lang="en-US" dirty="0" smtClean="0"/>
              <a:t>Place holders </a:t>
            </a:r>
            <a:r>
              <a:rPr lang="ru-RU" dirty="0" smtClean="0"/>
              <a:t>(аналог «этот», «такой»)</a:t>
            </a:r>
          </a:p>
          <a:p>
            <a:r>
              <a:rPr lang="ru-RU" dirty="0" smtClean="0"/>
              <a:t>04</a:t>
            </a:r>
            <a:r>
              <a:rPr lang="en-US" dirty="0" smtClean="0"/>
              <a:t>N-70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25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318</Words>
  <Application>Microsoft Office PowerPoint</Application>
  <PresentationFormat>Экран (4:3)</PresentationFormat>
  <Paragraphs>95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Жестовые сбои: контексты и функции  Ю.В. Николаева  МГУ им. М.В. Ломоносова, Институт языкознания РАН   </vt:lpstr>
      <vt:lpstr>Презентация PowerPoint</vt:lpstr>
      <vt:lpstr>Служебные жесты (Е.А. Гришина)</vt:lpstr>
      <vt:lpstr>Смена ролей в диалоге</vt:lpstr>
      <vt:lpstr>Жестовые сбои</vt:lpstr>
      <vt:lpstr>Жестовые фальстарты</vt:lpstr>
      <vt:lpstr>Презентация PowerPoint</vt:lpstr>
      <vt:lpstr>Жесты и речевые фальстарты</vt:lpstr>
      <vt:lpstr>Презентация PowerPoint</vt:lpstr>
      <vt:lpstr>Сводные данные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Жестовые сбои: контексты и функции  Ю.В. Николаева</dc:title>
  <dc:creator>Юля</dc:creator>
  <cp:lastModifiedBy>Юля</cp:lastModifiedBy>
  <cp:revision>37</cp:revision>
  <dcterms:created xsi:type="dcterms:W3CDTF">2018-02-06T09:45:22Z</dcterms:created>
  <dcterms:modified xsi:type="dcterms:W3CDTF">2018-02-08T08:51:41Z</dcterms:modified>
</cp:coreProperties>
</file>